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6"/>
  </p:notesMasterIdLst>
  <p:handoutMasterIdLst>
    <p:handoutMasterId r:id="rId77"/>
  </p:handoutMasterIdLst>
  <p:sldIdLst>
    <p:sldId id="427" r:id="rId2"/>
    <p:sldId id="257" r:id="rId3"/>
    <p:sldId id="310" r:id="rId4"/>
    <p:sldId id="428" r:id="rId5"/>
    <p:sldId id="489" r:id="rId6"/>
    <p:sldId id="452" r:id="rId7"/>
    <p:sldId id="509" r:id="rId8"/>
    <p:sldId id="536" r:id="rId9"/>
    <p:sldId id="453" r:id="rId10"/>
    <p:sldId id="520" r:id="rId11"/>
    <p:sldId id="551" r:id="rId12"/>
    <p:sldId id="263" r:id="rId13"/>
    <p:sldId id="403" r:id="rId14"/>
    <p:sldId id="269" r:id="rId15"/>
    <p:sldId id="456" r:id="rId16"/>
    <p:sldId id="439" r:id="rId17"/>
    <p:sldId id="441" r:id="rId18"/>
    <p:sldId id="549" r:id="rId19"/>
    <p:sldId id="514" r:id="rId20"/>
    <p:sldId id="550" r:id="rId21"/>
    <p:sldId id="443" r:id="rId22"/>
    <p:sldId id="546" r:id="rId23"/>
    <p:sldId id="547" r:id="rId24"/>
    <p:sldId id="497" r:id="rId25"/>
    <p:sldId id="507" r:id="rId26"/>
    <p:sldId id="508" r:id="rId27"/>
    <p:sldId id="548" r:id="rId28"/>
    <p:sldId id="537" r:id="rId29"/>
    <p:sldId id="538" r:id="rId30"/>
    <p:sldId id="490" r:id="rId31"/>
    <p:sldId id="414" r:id="rId32"/>
    <p:sldId id="369" r:id="rId33"/>
    <p:sldId id="433" r:id="rId34"/>
    <p:sldId id="415" r:id="rId35"/>
    <p:sldId id="435" r:id="rId36"/>
    <p:sldId id="529" r:id="rId37"/>
    <p:sldId id="436" r:id="rId38"/>
    <p:sldId id="510" r:id="rId39"/>
    <p:sldId id="530" r:id="rId40"/>
    <p:sldId id="438" r:id="rId41"/>
    <p:sldId id="491" r:id="rId42"/>
    <p:sldId id="339" r:id="rId43"/>
    <p:sldId id="472" r:id="rId44"/>
    <p:sldId id="447" r:id="rId45"/>
    <p:sldId id="511" r:id="rId46"/>
    <p:sldId id="531" r:id="rId47"/>
    <p:sldId id="474" r:id="rId48"/>
    <p:sldId id="475" r:id="rId49"/>
    <p:sldId id="492" r:id="rId50"/>
    <p:sldId id="481" r:id="rId51"/>
    <p:sldId id="532" r:id="rId52"/>
    <p:sldId id="372" r:id="rId53"/>
    <p:sldId id="523" r:id="rId54"/>
    <p:sldId id="524" r:id="rId55"/>
    <p:sldId id="533" r:id="rId56"/>
    <p:sldId id="534" r:id="rId57"/>
    <p:sldId id="526" r:id="rId58"/>
    <p:sldId id="527" r:id="rId59"/>
    <p:sldId id="541" r:id="rId60"/>
    <p:sldId id="543" r:id="rId61"/>
    <p:sldId id="539" r:id="rId62"/>
    <p:sldId id="545" r:id="rId63"/>
    <p:sldId id="540" r:id="rId64"/>
    <p:sldId id="542" r:id="rId65"/>
    <p:sldId id="493" r:id="rId66"/>
    <p:sldId id="535" r:id="rId67"/>
    <p:sldId id="522" r:id="rId68"/>
    <p:sldId id="464" r:id="rId69"/>
    <p:sldId id="494" r:id="rId70"/>
    <p:sldId id="333" r:id="rId71"/>
    <p:sldId id="513" r:id="rId72"/>
    <p:sldId id="444" r:id="rId73"/>
    <p:sldId id="488" r:id="rId74"/>
    <p:sldId id="345" r:id="rId75"/>
  </p:sldIdLst>
  <p:sldSz cx="9144000" cy="6858000" type="screen4x3"/>
  <p:notesSz cx="6797675" cy="99298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17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487" autoAdjust="0"/>
    <p:restoredTop sz="82046" autoAdjust="0"/>
  </p:normalViewPr>
  <p:slideViewPr>
    <p:cSldViewPr>
      <p:cViewPr varScale="1">
        <p:scale>
          <a:sx n="78" d="100"/>
          <a:sy n="78" d="100"/>
        </p:scale>
        <p:origin x="96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80" d="100"/>
          <a:sy n="80" d="100"/>
        </p:scale>
        <p:origin x="-2172" y="-7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2946400" cy="495458"/>
          </a:xfrm>
          <a:prstGeom prst="rect">
            <a:avLst/>
          </a:prstGeom>
        </p:spPr>
        <p:txBody>
          <a:bodyPr vert="horz" lIns="96710" tIns="48355" rIns="96710" bIns="48355" rtlCol="0"/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95" y="5"/>
            <a:ext cx="2946400" cy="495458"/>
          </a:xfrm>
          <a:prstGeom prst="rect">
            <a:avLst/>
          </a:prstGeom>
        </p:spPr>
        <p:txBody>
          <a:bodyPr vert="horz" lIns="96710" tIns="48355" rIns="96710" bIns="48355" rtlCol="0"/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891A1D85-FBF4-4AAB-BA7E-9239A2C2B56B}" type="datetimeFigureOut">
              <a:rPr lang="de-DE"/>
              <a:pPr>
                <a:defRPr/>
              </a:pPr>
              <a:t>11.06.2024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2770"/>
            <a:ext cx="2946400" cy="495458"/>
          </a:xfrm>
          <a:prstGeom prst="rect">
            <a:avLst/>
          </a:prstGeom>
        </p:spPr>
        <p:txBody>
          <a:bodyPr vert="horz" lIns="96710" tIns="48355" rIns="96710" bIns="48355" rtlCol="0" anchor="b"/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95" y="9432770"/>
            <a:ext cx="2946400" cy="495458"/>
          </a:xfrm>
          <a:prstGeom prst="rect">
            <a:avLst/>
          </a:prstGeom>
        </p:spPr>
        <p:txBody>
          <a:bodyPr vert="horz" lIns="96710" tIns="48355" rIns="96710" bIns="48355" rtlCol="0" anchor="b"/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D1E7CF5-13A7-4ECE-81F9-7855179DF98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4082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946400" cy="4954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710" tIns="48355" rIns="96710" bIns="48355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5" y="5"/>
            <a:ext cx="2946400" cy="4954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710" tIns="48355" rIns="96710" bIns="4835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6" y="4716389"/>
            <a:ext cx="5438775" cy="44686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710" tIns="48355" rIns="96710" bIns="483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2770"/>
            <a:ext cx="2946400" cy="4954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710" tIns="48355" rIns="96710" bIns="48355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5" y="9432770"/>
            <a:ext cx="2946400" cy="4954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710" tIns="48355" rIns="96710" bIns="48355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047A9E6F-FF58-4736-9352-7B6D9BF722A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8902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endParaRPr lang="de-DE" dirty="0"/>
          </a:p>
        </p:txBody>
      </p:sp>
      <p:sp>
        <p:nvSpPr>
          <p:cNvPr id="430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8F41B8-A69E-4482-BA59-8DD74336E6EB}" type="slidenum">
              <a:rPr lang="de-DE" smtClean="0"/>
              <a:pPr/>
              <a:t>1</a:t>
            </a:fld>
            <a:endParaRPr lang="de-DE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		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2145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		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9687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Zu den Gremiensitzungen inhaltlich bei Bericht Vorstand und Bericht </a:t>
            </a:r>
            <a:r>
              <a:rPr lang="de-DE" dirty="0" err="1" smtClean="0"/>
              <a:t>AK‘s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4191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Aktuell:</a:t>
            </a:r>
          </a:p>
          <a:p>
            <a:pPr marL="0" marR="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76 Mitglieder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davon 25 AOM (12 Firmen, 8 Einzelpersonen (inkl. 1 Ehrenmitglied), 5 Verbände (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ggs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Biopark, ASA, ANS bzw. seit Anfang 2022 DGAW, Bundesgütegemeinschaft Holzasche) mit Gegenseitigkeit) </a:t>
            </a:r>
          </a:p>
          <a:p>
            <a:pPr marL="0" marR="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51 OM mit 64 Anlagen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(Stand 07.06.2024)</a:t>
            </a:r>
          </a:p>
          <a:p>
            <a:pPr marL="0" marR="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2109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Aufruf, von den Bestellmöglichkeiten Gebrauch zu machen -&gt; ggf. Rückmeldung, was gut und weniger gut ist bzw. nicht gefällt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6620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5076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de-DE" b="1" dirty="0" smtClean="0"/>
              <a:t>Aber mehr als 93 Anlagenbesuche innerhalb des 2-Jahres-Turnus, </a:t>
            </a:r>
            <a:r>
              <a:rPr lang="de-DE" b="0" dirty="0" smtClean="0"/>
              <a:t>da im Anerkennungsverfahren jährlicher Besuch vorgesehen ist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6620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 nachfolgende Auflistung </a:t>
            </a:r>
            <a:r>
              <a:rPr lang="de-DE" sz="1400" b="1" dirty="0" smtClean="0"/>
              <a:t>nicht im einzelnen durchgehen</a:t>
            </a:r>
            <a:r>
              <a:rPr lang="de-DE" dirty="0" smtClean="0"/>
              <a:t>, sie dokumentiert die</a:t>
            </a:r>
            <a:r>
              <a:rPr lang="de-DE" baseline="0" dirty="0" smtClean="0"/>
              <a:t> Netzwerkarbeit =&gt; kann später bei Interesse nachgelesen werden.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59463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2561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894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b="1" dirty="0" smtClean="0"/>
              <a:t>Zu</a:t>
            </a:r>
            <a:r>
              <a:rPr lang="de-DE" b="1" baseline="0" dirty="0" smtClean="0"/>
              <a:t> Genehmigung der Tagesordnung </a:t>
            </a:r>
            <a:r>
              <a:rPr lang="de-DE" b="0" baseline="0" dirty="0" smtClean="0"/>
              <a:t>und zu den </a:t>
            </a:r>
            <a:r>
              <a:rPr lang="de-DE" b="1" baseline="0" dirty="0" smtClean="0"/>
              <a:t>späteren Kandidaten und Wahlvorschlägen </a:t>
            </a:r>
            <a:r>
              <a:rPr lang="de-DE" b="0" baseline="0" dirty="0" smtClean="0"/>
              <a:t>des aktuellen Vorstands</a:t>
            </a:r>
            <a:r>
              <a:rPr lang="de-DE" b="1" baseline="0" dirty="0" smtClean="0"/>
              <a:t>:</a:t>
            </a:r>
          </a:p>
          <a:p>
            <a:endParaRPr lang="de-DE" b="1" baseline="0" dirty="0" smtClean="0"/>
          </a:p>
          <a:p>
            <a:r>
              <a:rPr lang="de-DE" sz="1600" b="1" i="1" baseline="0" dirty="0" smtClean="0">
                <a:solidFill>
                  <a:srgbClr val="FF0000"/>
                </a:solidFill>
              </a:rPr>
              <a:t>Es sind keine Ergänzungen in der satzungsmäßigen Frist eingegangen</a:t>
            </a:r>
            <a:endParaRPr lang="de-DE" sz="1600" i="1" dirty="0">
              <a:solidFill>
                <a:srgbClr val="FF0000"/>
              </a:solidFill>
            </a:endParaRPr>
          </a:p>
        </p:txBody>
      </p:sp>
      <p:sp>
        <p:nvSpPr>
          <p:cNvPr id="430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8F41B8-A69E-4482-BA59-8DD74336E6EB}" type="slidenum">
              <a:rPr lang="de-DE" smtClean="0"/>
              <a:pPr/>
              <a:t>2</a:t>
            </a:fld>
            <a:endParaRPr lang="de-DE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b="1" dirty="0" smtClean="0"/>
              <a:t>Nur zur eigenen Informationsvorhaltung:</a:t>
            </a:r>
          </a:p>
          <a:p>
            <a:r>
              <a:rPr lang="de-DE" dirty="0" smtClean="0"/>
              <a:t>VKU FA Bio 04.-05.10.2023 (Leipzig)   und   12.-13.03.2024 (</a:t>
            </a:r>
            <a:r>
              <a:rPr lang="de-DE" dirty="0" err="1" smtClean="0"/>
              <a:t>Bassum</a:t>
            </a:r>
            <a:r>
              <a:rPr lang="de-DE" dirty="0" smtClean="0"/>
              <a:t>)</a:t>
            </a:r>
          </a:p>
          <a:p>
            <a:r>
              <a:rPr lang="de-DE" dirty="0" smtClean="0"/>
              <a:t>ASA</a:t>
            </a:r>
            <a:r>
              <a:rPr lang="de-DE" baseline="0" dirty="0" smtClean="0"/>
              <a:t> AG Biologische Behandlung 17./18.10.2023 </a:t>
            </a:r>
            <a:r>
              <a:rPr lang="de-DE" baseline="0" dirty="0" err="1" smtClean="0"/>
              <a:t>Bützberg</a:t>
            </a:r>
            <a:endParaRPr lang="de-DE" baseline="0" dirty="0" smtClean="0"/>
          </a:p>
          <a:p>
            <a:r>
              <a:rPr lang="de-DE" baseline="0" dirty="0" smtClean="0"/>
              <a:t>BGK QB-Schulung 24./25.10.2023 c-</a:t>
            </a:r>
            <a:r>
              <a:rPr lang="de-DE" baseline="0" dirty="0" err="1" smtClean="0"/>
              <a:t>trace</a:t>
            </a:r>
            <a:endParaRPr lang="de-DE" baseline="0" dirty="0" smtClean="0"/>
          </a:p>
          <a:p>
            <a:r>
              <a:rPr lang="de-DE" baseline="0" dirty="0" smtClean="0"/>
              <a:t>BGK Praxisseminar </a:t>
            </a:r>
            <a:r>
              <a:rPr lang="de-DE" baseline="0" dirty="0" err="1" smtClean="0"/>
              <a:t>Chargeneanalyse</a:t>
            </a:r>
            <a:r>
              <a:rPr lang="de-DE" baseline="0" dirty="0" smtClean="0"/>
              <a:t> 26.10.2023 aha H.-</a:t>
            </a:r>
            <a:r>
              <a:rPr lang="de-DE" baseline="0" dirty="0" err="1" smtClean="0"/>
              <a:t>Lahe</a:t>
            </a:r>
            <a:endParaRPr lang="de-DE" baseline="0" dirty="0" smtClean="0"/>
          </a:p>
          <a:p>
            <a:r>
              <a:rPr lang="de-DE" baseline="0" dirty="0" smtClean="0"/>
              <a:t>DGAW AK Biologische Abfallbehandlung 09./10.10.2023 DBFZ Leipzig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97006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baseline="0" dirty="0" smtClean="0"/>
              <a:t>Satzung routinemäßig </a:t>
            </a:r>
            <a:r>
              <a:rPr lang="de-DE" b="0" baseline="0" dirty="0" smtClean="0"/>
              <a:t>immer mal wieder auf Aktualität prüfen, z.B. auf digitale Formen eingehen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66204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10116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b="1" dirty="0" smtClean="0">
                <a:solidFill>
                  <a:srgbClr val="FF0000"/>
                </a:solidFill>
              </a:rPr>
              <a:t>Dank von Vorstand und Geschäftsführung an Björn </a:t>
            </a:r>
            <a:r>
              <a:rPr lang="de-DE" dirty="0" smtClean="0"/>
              <a:t>für die fortlaufende und aktuelle Arbeit!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04664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Beiträge aus der Mitgliedschaft </a:t>
            </a:r>
            <a:r>
              <a:rPr lang="de-DE" dirty="0" smtClean="0"/>
              <a:t>sind weiterhin willkommen !!!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92870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22939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04287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33488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73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27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Noch </a:t>
            </a:r>
            <a:r>
              <a:rPr lang="de-DE" b="1" dirty="0" smtClean="0">
                <a:solidFill>
                  <a:srgbClr val="FF0000"/>
                </a:solidFill>
              </a:rPr>
              <a:t>vor </a:t>
            </a:r>
            <a:r>
              <a:rPr lang="de-DE" b="1" dirty="0">
                <a:solidFill>
                  <a:srgbClr val="FF0000"/>
                </a:solidFill>
              </a:rPr>
              <a:t>TOP 2 </a:t>
            </a:r>
            <a:r>
              <a:rPr lang="de-DE" dirty="0" smtClean="0">
                <a:solidFill>
                  <a:srgbClr val="FF0000"/>
                </a:solidFill>
              </a:rPr>
              <a:t>(Genehmigung Protokolls) auf organisatorischen Ablauf hinweisen.</a:t>
            </a:r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0CE26D-A937-4576-9079-70F9E3839300}" type="slidenum">
              <a:rPr lang="de-DE" smtClean="0"/>
              <a:pPr/>
              <a:t>3</a:t>
            </a:fld>
            <a:endParaRPr lang="de-DE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 smtClean="0">
                <a:solidFill>
                  <a:srgbClr val="FF0000"/>
                </a:solidFill>
              </a:rPr>
              <a:t/>
            </a:r>
            <a:br>
              <a:rPr lang="de-DE" sz="1600" b="1" dirty="0" smtClean="0">
                <a:solidFill>
                  <a:srgbClr val="FF0000"/>
                </a:solidFill>
              </a:rPr>
            </a:br>
            <a:endParaRPr lang="de-DE" sz="1600" b="1" dirty="0" smtClean="0">
              <a:solidFill>
                <a:srgbClr val="FF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/>
              <a:t>TOP 4:</a:t>
            </a:r>
            <a:r>
              <a:rPr lang="de-DE" sz="1200" b="1" baseline="0" dirty="0" smtClean="0"/>
              <a:t>            </a:t>
            </a:r>
            <a:r>
              <a:rPr lang="de-DE" sz="1200" b="1" dirty="0" smtClean="0"/>
              <a:t>Kommen wir zum Haushaltsabschuss 2023     </a:t>
            </a:r>
            <a:r>
              <a:rPr lang="de-DE" sz="1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Vorstellung durch Andreas</a:t>
            </a:r>
            <a:endParaRPr lang="de-DE" sz="1400" b="1" dirty="0" smtClean="0">
              <a:solidFill>
                <a:srgbClr val="FF0000"/>
              </a:solidFill>
            </a:endParaRPr>
          </a:p>
          <a:p>
            <a:r>
              <a:rPr lang="de-DE" b="1" dirty="0" smtClean="0"/>
              <a:t/>
            </a:r>
            <a:br>
              <a:rPr lang="de-DE" b="1" dirty="0" smtClean="0"/>
            </a:br>
            <a:endParaRPr lang="de-DE" b="1" dirty="0" smtClean="0"/>
          </a:p>
          <a:p>
            <a:r>
              <a:rPr lang="de-DE" sz="1200" b="0" dirty="0" smtClean="0"/>
              <a:t>Unterlagen zum Haushaltsabschluss 2023 und ergänzende Erläuterungen sind Ihnen am </a:t>
            </a:r>
            <a:r>
              <a:rPr lang="de-DE" sz="1600" b="1" i="1" dirty="0" smtClean="0">
                <a:solidFill>
                  <a:srgbClr val="FF0000"/>
                </a:solidFill>
              </a:rPr>
              <a:t>30. Mai</a:t>
            </a:r>
            <a:r>
              <a:rPr lang="de-DE" sz="1600" b="1" dirty="0" smtClean="0"/>
              <a:t> </a:t>
            </a:r>
            <a:r>
              <a:rPr lang="de-DE" sz="1600" b="1" dirty="0" smtClean="0">
                <a:solidFill>
                  <a:srgbClr val="FF0000"/>
                </a:solidFill>
              </a:rPr>
              <a:t>2024</a:t>
            </a:r>
            <a:r>
              <a:rPr lang="de-DE" sz="1200" b="0" dirty="0" smtClean="0"/>
              <a:t> vorab</a:t>
            </a:r>
            <a:r>
              <a:rPr lang="de-DE" sz="1200" b="0" baseline="0" dirty="0" smtClean="0"/>
              <a:t> </a:t>
            </a:r>
            <a:r>
              <a:rPr lang="de-DE" sz="1200" b="0" dirty="0" smtClean="0"/>
              <a:t>per Mail zugesandt worden</a:t>
            </a:r>
            <a:endParaRPr lang="de-DE" dirty="0"/>
          </a:p>
        </p:txBody>
      </p:sp>
      <p:sp>
        <p:nvSpPr>
          <p:cNvPr id="430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8F41B8-A69E-4482-BA59-8DD74336E6EB}" type="slidenum">
              <a:rPr lang="de-DE" smtClean="0">
                <a:solidFill>
                  <a:prstClr val="black"/>
                </a:solidFill>
              </a:rPr>
              <a:pPr/>
              <a:t>30</a:t>
            </a:fld>
            <a:endParaRPr lang="de-DE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374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1.1 Beitragseinnahmen   =&gt; </a:t>
            </a:r>
            <a:r>
              <a:rPr lang="de-DE" b="0" dirty="0" smtClean="0"/>
              <a:t>vergl. TOP 3.1 Bericht GF Mitgliederentwicklung bislang positive Tendenz</a:t>
            </a:r>
          </a:p>
          <a:p>
            <a:endParaRPr lang="de-DE" dirty="0" smtClean="0"/>
          </a:p>
          <a:p>
            <a:r>
              <a:rPr lang="de-DE" b="1" dirty="0" smtClean="0"/>
              <a:t>1.2 Sonstige Einnahmen</a:t>
            </a:r>
            <a:r>
              <a:rPr lang="de-DE" dirty="0" smtClean="0"/>
              <a:t>	Wieder mit Einnahmen aus Veranstaltungsbeiträgen und der Firmenunterstützung</a:t>
            </a:r>
          </a:p>
          <a:p>
            <a:endParaRPr lang="de-DE" dirty="0" smtClean="0"/>
          </a:p>
          <a:p>
            <a:r>
              <a:rPr lang="de-DE" baseline="0" dirty="0" err="1" smtClean="0"/>
              <a:t>Broschürenverkauf</a:t>
            </a:r>
            <a:r>
              <a:rPr lang="de-DE" baseline="0" dirty="0" smtClean="0"/>
              <a:t> derzeit nur noch Kalender Kosmos Kompost</a:t>
            </a:r>
          </a:p>
          <a:p>
            <a:endParaRPr lang="de-DE" baseline="0" dirty="0" smtClean="0"/>
          </a:p>
          <a:p>
            <a:r>
              <a:rPr lang="de-DE" b="1" baseline="0" dirty="0" smtClean="0"/>
              <a:t>1.4 Aufwandsentschädigung Qualitätsbetreuung   =&gt;</a:t>
            </a:r>
            <a:r>
              <a:rPr lang="de-DE" baseline="0" dirty="0" smtClean="0"/>
              <a:t> wie erwartet auf hohem Niveau, </a:t>
            </a:r>
            <a:r>
              <a:rPr lang="de-DE" b="1" baseline="0" dirty="0" smtClean="0"/>
              <a:t>Bonuszahlung der BGK i. H. v. 5% =&gt; 2.743,34 €</a:t>
            </a:r>
            <a:endParaRPr lang="de-DE" b="1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50293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6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37594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			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594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dirty="0" smtClean="0"/>
              <a:t>Nun zur </a:t>
            </a:r>
            <a:r>
              <a:rPr lang="de-DE" sz="1400" b="1" dirty="0" smtClean="0">
                <a:solidFill>
                  <a:srgbClr val="FF0000"/>
                </a:solidFill>
              </a:rPr>
              <a:t>Ausgabenseite</a:t>
            </a:r>
            <a:r>
              <a:rPr lang="de-DE" sz="1200" b="1" dirty="0" smtClean="0"/>
              <a:t>:</a:t>
            </a:r>
            <a:endParaRPr lang="de-DE" sz="12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50293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594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316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b="1" u="sng" dirty="0" smtClean="0">
                <a:solidFill>
                  <a:srgbClr val="FF0000"/>
                </a:solidFill>
              </a:rPr>
              <a:t>Frage an die Mitgliederversammlung stellen</a:t>
            </a:r>
            <a:r>
              <a:rPr lang="de-DE" dirty="0" smtClean="0">
                <a:solidFill>
                  <a:srgbClr val="FF0000"/>
                </a:solidFill>
              </a:rPr>
              <a:t>: </a:t>
            </a:r>
            <a:r>
              <a:rPr lang="de-DE" dirty="0" smtClean="0"/>
              <a:t>Ist ein gedruckter Fachtagungsband noch zeitgemäß ??? Sollten wir darauf verzichten???</a:t>
            </a:r>
          </a:p>
          <a:p>
            <a:endParaRPr lang="de-DE" dirty="0" smtClean="0"/>
          </a:p>
          <a:p>
            <a:r>
              <a:rPr lang="de-DE" dirty="0" smtClean="0"/>
              <a:t>Hoher Zeitaufwand bei den Referenten und der Geschäftsstelle im Vorfeld der Tagung; Ressourcenverbrauch;</a:t>
            </a:r>
            <a:r>
              <a:rPr lang="de-DE" baseline="0" dirty="0" smtClean="0"/>
              <a:t> monetäre Belastung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594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414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4"/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42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sz="1200" b="1" dirty="0" smtClean="0"/>
              <a:t>TOP 2:</a:t>
            </a:r>
            <a:r>
              <a:rPr lang="de-DE" sz="1200" b="1" baseline="0" dirty="0" smtClean="0"/>
              <a:t>   </a:t>
            </a:r>
            <a:r>
              <a:rPr lang="de-DE" sz="1200" b="1" dirty="0" smtClean="0"/>
              <a:t>Genehmigung </a:t>
            </a:r>
            <a:r>
              <a:rPr lang="de-DE" sz="1200" b="1" dirty="0"/>
              <a:t>des Protokolls </a:t>
            </a:r>
            <a:r>
              <a:rPr lang="de-DE" sz="1200" b="0" dirty="0"/>
              <a:t>der </a:t>
            </a:r>
            <a:r>
              <a:rPr lang="de-DE" sz="1200" b="0" dirty="0" smtClean="0"/>
              <a:t>35. </a:t>
            </a:r>
            <a:r>
              <a:rPr lang="de-DE" sz="1200" b="0" dirty="0"/>
              <a:t>Mitgliederversammlung </a:t>
            </a:r>
            <a:r>
              <a:rPr lang="de-DE" sz="1200" b="0" dirty="0" smtClean="0"/>
              <a:t>vom </a:t>
            </a:r>
            <a:r>
              <a:rPr lang="de-DE" sz="1200" b="1" dirty="0" smtClean="0"/>
              <a:t>15.06.2023 auf Burg </a:t>
            </a:r>
            <a:r>
              <a:rPr lang="de-DE" sz="1200" b="1" dirty="0" err="1" smtClean="0"/>
              <a:t>Warberg</a:t>
            </a:r>
            <a:endParaRPr lang="de-DE" sz="1200" b="1" dirty="0">
              <a:solidFill>
                <a:srgbClr val="FF0000"/>
              </a:solidFill>
            </a:endParaRPr>
          </a:p>
          <a:p>
            <a:endParaRPr lang="de-DE" u="sng" dirty="0"/>
          </a:p>
          <a:p>
            <a:r>
              <a:rPr lang="de-DE" sz="1600" b="1" u="none" dirty="0" smtClean="0">
                <a:solidFill>
                  <a:srgbClr val="FF0000"/>
                </a:solidFill>
              </a:rPr>
              <a:t>	</a:t>
            </a:r>
            <a:r>
              <a:rPr lang="de-DE" sz="1600" b="1" i="1" u="sng" dirty="0" smtClean="0">
                <a:solidFill>
                  <a:srgbClr val="FF0000"/>
                </a:solidFill>
              </a:rPr>
              <a:t>Gibt es Anmerkungen </a:t>
            </a:r>
            <a:r>
              <a:rPr lang="de-DE" sz="1600" b="1" i="1" u="sng" dirty="0">
                <a:solidFill>
                  <a:srgbClr val="FF0000"/>
                </a:solidFill>
              </a:rPr>
              <a:t>zum Protokoll </a:t>
            </a:r>
            <a:r>
              <a:rPr lang="de-DE" sz="1600" b="1" dirty="0" smtClean="0">
                <a:solidFill>
                  <a:srgbClr val="FF0000"/>
                </a:solidFill>
              </a:rPr>
              <a:t>?</a:t>
            </a:r>
            <a:endParaRPr lang="de-DE" dirty="0"/>
          </a:p>
        </p:txBody>
      </p:sp>
      <p:sp>
        <p:nvSpPr>
          <p:cNvPr id="430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8F41B8-A69E-4482-BA59-8DD74336E6EB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b="1" dirty="0" smtClean="0">
                <a:solidFill>
                  <a:srgbClr val="FF0000"/>
                </a:solidFill>
              </a:rPr>
              <a:t>Übergabe an Olaf Meiners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r>
              <a:rPr lang="de-DE" b="1" dirty="0" smtClean="0"/>
              <a:t>als vortragenden Rechnungsprüfer</a:t>
            </a:r>
          </a:p>
          <a:p>
            <a:endParaRPr lang="de-DE" b="1" dirty="0" smtClean="0"/>
          </a:p>
          <a:p>
            <a:r>
              <a:rPr lang="de-DE" b="1" dirty="0" smtClean="0"/>
              <a:t>Zu 4.3 Entlastung:    </a:t>
            </a:r>
            <a:r>
              <a:rPr lang="de-DE" sz="1800" b="1" dirty="0" smtClean="0">
                <a:solidFill>
                  <a:srgbClr val="FF0000"/>
                </a:solidFill>
              </a:rPr>
              <a:t>Frage nach offener Abstimmung </a:t>
            </a:r>
            <a:r>
              <a:rPr lang="de-DE" sz="1800" b="1" dirty="0" smtClean="0"/>
              <a:t>durch den</a:t>
            </a:r>
            <a:r>
              <a:rPr lang="de-DE" sz="1800" b="1" baseline="0" dirty="0" smtClean="0"/>
              <a:t> vortragenden Rechnungsprüfer stellen !</a:t>
            </a:r>
            <a:endParaRPr lang="de-DE" sz="18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270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sz="1600" b="1" dirty="0" smtClean="0">
                <a:solidFill>
                  <a:srgbClr val="FF0000"/>
                </a:solidFill>
              </a:rPr>
              <a:t>Weiterer Vortrag Andreas</a:t>
            </a:r>
          </a:p>
          <a:p>
            <a:r>
              <a:rPr lang="de-DE" sz="1600" b="1" dirty="0" smtClean="0">
                <a:solidFill>
                  <a:srgbClr val="FF0000"/>
                </a:solidFill>
              </a:rPr>
              <a:t/>
            </a:r>
            <a:br>
              <a:rPr lang="de-DE" sz="1600" b="1" dirty="0" smtClean="0">
                <a:solidFill>
                  <a:srgbClr val="FF0000"/>
                </a:solidFill>
              </a:rPr>
            </a:br>
            <a:r>
              <a:rPr lang="de-DE" sz="1200" b="1" dirty="0" smtClean="0"/>
              <a:t>TOP 5:	Nächster</a:t>
            </a:r>
            <a:r>
              <a:rPr lang="de-DE" sz="1200" b="1" baseline="0" dirty="0" smtClean="0"/>
              <a:t> TOP ist dann der </a:t>
            </a:r>
            <a:r>
              <a:rPr lang="de-DE" sz="1200" b="1" dirty="0" smtClean="0"/>
              <a:t>Haushaltsplan für das kommende Jahr 2025</a:t>
            </a:r>
          </a:p>
          <a:p>
            <a:endParaRPr lang="de-DE" sz="1200" b="1" dirty="0" smtClean="0"/>
          </a:p>
          <a:p>
            <a:endParaRPr lang="de-DE" sz="1200" b="1" dirty="0" smtClean="0"/>
          </a:p>
          <a:p>
            <a:r>
              <a:rPr lang="de-DE" sz="1200" b="0" dirty="0" smtClean="0"/>
              <a:t>Auch die Unterlagen zum Haushaltsplan 2025 und die ergänzenden Erläuterungen wurden am </a:t>
            </a:r>
            <a:r>
              <a:rPr lang="de-DE" sz="1800" b="1" dirty="0" smtClean="0">
                <a:solidFill>
                  <a:srgbClr val="FF0000"/>
                </a:solidFill>
              </a:rPr>
              <a:t>30.05.2024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1200" b="0" dirty="0" smtClean="0"/>
              <a:t>per Mail verschickt</a:t>
            </a:r>
            <a:endParaRPr lang="de-DE" dirty="0"/>
          </a:p>
        </p:txBody>
      </p:sp>
      <p:sp>
        <p:nvSpPr>
          <p:cNvPr id="430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8F41B8-A69E-4482-BA59-8DD74336E6EB}" type="slidenum">
              <a:rPr lang="de-DE" smtClean="0">
                <a:solidFill>
                  <a:prstClr val="black"/>
                </a:solidFill>
              </a:rPr>
              <a:pPr/>
              <a:t>41</a:t>
            </a:fld>
            <a:endParaRPr lang="de-DE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7688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Basis Beitragseinnahmen (Stand 29.04.2024</a:t>
            </a:r>
            <a:r>
              <a:rPr lang="de-DE" b="1" baseline="0" dirty="0" smtClean="0"/>
              <a:t> VS-Sitzung)</a:t>
            </a:r>
            <a:r>
              <a:rPr lang="de-DE" b="1" dirty="0" smtClean="0"/>
              <a:t> : </a:t>
            </a:r>
            <a:r>
              <a:rPr lang="de-DE" dirty="0" smtClean="0"/>
              <a:t>49 OM mit 62 Anlagen </a:t>
            </a:r>
            <a:r>
              <a:rPr lang="de-DE" baseline="0" dirty="0" smtClean="0"/>
              <a:t>sowie 24 AOM (alle !!! -&gt; Firmen, </a:t>
            </a:r>
            <a:r>
              <a:rPr lang="de-DE" baseline="0" dirty="0" err="1" smtClean="0"/>
              <a:t>persönl</a:t>
            </a:r>
            <a:r>
              <a:rPr lang="de-DE" baseline="0" dirty="0" smtClean="0"/>
              <a:t>., Gegenseitigkeit, </a:t>
            </a:r>
            <a:r>
              <a:rPr lang="de-DE" baseline="0" dirty="0" err="1" smtClean="0"/>
              <a:t>Ehrenmitgliedsch</a:t>
            </a:r>
            <a:r>
              <a:rPr lang="de-DE" baseline="0" dirty="0" smtClean="0"/>
              <a:t>.)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smtClean="0"/>
              <a:t>Sonstige Einnahmen</a:t>
            </a:r>
            <a:r>
              <a:rPr lang="de-DE" dirty="0" smtClean="0"/>
              <a:t>: 13.500,- € Einnahmen Seminargebühren (Fachtagung), 1.250,- € </a:t>
            </a:r>
            <a:r>
              <a:rPr lang="de-DE" dirty="0" err="1" smtClean="0"/>
              <a:t>Broschürenverkauf</a:t>
            </a:r>
            <a:r>
              <a:rPr lang="de-DE" dirty="0" smtClean="0"/>
              <a:t> u. 1500,- € sonstige Erlöse (z.B.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Erstattungen aus dem Aufwendungsausgleichsgesetz)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smtClean="0"/>
              <a:t>Basis Aufwandsentschädigung </a:t>
            </a:r>
            <a:r>
              <a:rPr lang="de-DE" dirty="0" smtClean="0"/>
              <a:t>Qualitätsbetreuung: 93 Anlagen ganzjährig a 671,- € zzgl. 5 % Bonuszahl. angenommen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14383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59313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b="1" dirty="0" smtClean="0">
                <a:solidFill>
                  <a:srgbClr val="FF0000"/>
                </a:solidFill>
              </a:rPr>
              <a:t>Nun zur Ausgabenseite</a:t>
            </a:r>
            <a:r>
              <a:rPr lang="de-DE" sz="1600" b="1" baseline="0" dirty="0" smtClean="0">
                <a:solidFill>
                  <a:srgbClr val="FF0000"/>
                </a:solidFill>
              </a:rPr>
              <a:t> </a:t>
            </a:r>
            <a:r>
              <a:rPr lang="de-DE" b="1" baseline="0" dirty="0" smtClean="0"/>
              <a:t>mit nachfolgenden Erläuterungen: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33504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</a:t>
            </a:r>
            <a:r>
              <a:rPr lang="de-DE" baseline="0" dirty="0" smtClean="0"/>
              <a:t> </a:t>
            </a:r>
            <a:r>
              <a:rPr lang="de-DE" b="1" baseline="0" dirty="0" smtClean="0"/>
              <a:t>Tariferhöhungen</a:t>
            </a:r>
            <a:r>
              <a:rPr lang="de-DE" baseline="0" dirty="0" smtClean="0"/>
              <a:t> aus TVöD sind für Fr. Wiepking und </a:t>
            </a:r>
            <a:r>
              <a:rPr lang="de-DE" baseline="0" dirty="0" err="1" smtClean="0"/>
              <a:t>MzW</a:t>
            </a:r>
            <a:r>
              <a:rPr lang="de-DE" baseline="0" dirty="0" smtClean="0"/>
              <a:t> (über aha-Vertrag) berücksichtigt</a:t>
            </a:r>
          </a:p>
          <a:p>
            <a:r>
              <a:rPr lang="de-DE" b="1" baseline="0" dirty="0" smtClean="0"/>
              <a:t>Erhöhter Aufwand der QB </a:t>
            </a:r>
            <a:r>
              <a:rPr lang="de-DE" baseline="0" dirty="0" smtClean="0"/>
              <a:t>wg. Anlagenanzahl ist berücksichtigt</a:t>
            </a:r>
          </a:p>
          <a:p>
            <a:endParaRPr lang="de-DE" baseline="0" dirty="0" smtClean="0"/>
          </a:p>
          <a:p>
            <a:r>
              <a:rPr lang="de-DE" b="1" baseline="0" dirty="0" smtClean="0"/>
              <a:t>Pos. 2.2 Miete </a:t>
            </a:r>
            <a:r>
              <a:rPr lang="de-DE" baseline="0" dirty="0" smtClean="0"/>
              <a:t>wg. aktuell niedrigerer Kosten aus Neubau erneut nach unten angepasst auf 9 T€</a:t>
            </a:r>
          </a:p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1549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baseline="0" dirty="0" smtClean="0"/>
              <a:t>Pos. 2.4/2.5 Fahrzeug- und Reisekosten leicht </a:t>
            </a:r>
            <a:r>
              <a:rPr lang="de-DE" b="0" baseline="0" dirty="0" smtClean="0"/>
              <a:t>nach </a:t>
            </a:r>
            <a:r>
              <a:rPr lang="de-DE" baseline="0" dirty="0" smtClean="0"/>
              <a:t>oben angepasst.</a:t>
            </a:r>
          </a:p>
          <a:p>
            <a:endParaRPr lang="de-DE" baseline="0" dirty="0" smtClean="0"/>
          </a:p>
          <a:p>
            <a:r>
              <a:rPr lang="de-DE" b="1" baseline="0" dirty="0" smtClean="0"/>
              <a:t>Pos. 2.6 Bewirtungskosten </a:t>
            </a:r>
            <a:r>
              <a:rPr lang="de-DE" baseline="0" dirty="0" smtClean="0"/>
              <a:t>leicht nach oben angepasst (12 T€ -&gt; 12,3 T€)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46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332975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Pos. 2.11 Öffentlichkeitsarbeit</a:t>
            </a:r>
            <a:r>
              <a:rPr lang="de-DE" dirty="0" smtClean="0"/>
              <a:t>: Broschüren und Veröffentlichungen rd. 2.700,- €</a:t>
            </a:r>
          </a:p>
          <a:p>
            <a:r>
              <a:rPr lang="de-DE" dirty="0" smtClean="0"/>
              <a:t>Ansatz Fachtagung (Tagungsband, Referentenhonorare, Berichte und Begleitprogramm 8.000</a:t>
            </a:r>
            <a:r>
              <a:rPr lang="de-DE" baseline="0" dirty="0" smtClean="0"/>
              <a:t>,- €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47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07543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		</a:t>
            </a:r>
          </a:p>
          <a:p>
            <a:endParaRPr lang="de-DE" dirty="0" smtClean="0"/>
          </a:p>
          <a:p>
            <a:r>
              <a:rPr lang="de-DE" sz="1800" b="1" dirty="0" smtClean="0">
                <a:solidFill>
                  <a:srgbClr val="FF0000"/>
                </a:solidFill>
              </a:rPr>
              <a:t>Anschließend Pause ??? </a:t>
            </a:r>
          </a:p>
          <a:p>
            <a:endParaRPr lang="de-DE" sz="2000" b="1" dirty="0" smtClean="0">
              <a:solidFill>
                <a:srgbClr val="FF0000"/>
              </a:solidFill>
            </a:endParaRPr>
          </a:p>
          <a:p>
            <a:r>
              <a:rPr lang="de-DE" sz="1800" b="1" dirty="0" smtClean="0">
                <a:solidFill>
                  <a:srgbClr val="FF0000"/>
                </a:solidFill>
              </a:rPr>
              <a:t>Nach</a:t>
            </a:r>
            <a:r>
              <a:rPr lang="de-DE" sz="1800" b="1" baseline="0" dirty="0" smtClean="0">
                <a:solidFill>
                  <a:srgbClr val="FF0000"/>
                </a:solidFill>
              </a:rPr>
              <a:t> der Pause dann </a:t>
            </a:r>
            <a:r>
              <a:rPr lang="de-DE" sz="1800" b="1" u="sng" baseline="0" dirty="0" smtClean="0">
                <a:solidFill>
                  <a:srgbClr val="FF0000"/>
                </a:solidFill>
              </a:rPr>
              <a:t>Übergabe von Stefan an Björn Feind </a:t>
            </a:r>
            <a:r>
              <a:rPr lang="de-DE" sz="1800" b="1" baseline="0" dirty="0" smtClean="0">
                <a:solidFill>
                  <a:srgbClr val="FF0000"/>
                </a:solidFill>
              </a:rPr>
              <a:t>als Wahlleiter in dieser Mitgliederversammlung</a:t>
            </a:r>
            <a:endParaRPr lang="de-DE" sz="1800" b="1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48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743514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sz="1600" b="1" dirty="0" smtClean="0">
                <a:solidFill>
                  <a:srgbClr val="FF0000"/>
                </a:solidFill>
              </a:rPr>
              <a:t/>
            </a:r>
            <a:br>
              <a:rPr lang="de-DE" sz="1600" b="1" dirty="0" smtClean="0">
                <a:solidFill>
                  <a:srgbClr val="FF0000"/>
                </a:solidFill>
              </a:rPr>
            </a:br>
            <a:r>
              <a:rPr lang="de-DE" sz="1200" b="1" dirty="0" smtClean="0"/>
              <a:t>TOP 6:	Personalien</a:t>
            </a:r>
          </a:p>
          <a:p>
            <a:endParaRPr lang="de-DE" sz="1200" b="1" dirty="0" smtClean="0"/>
          </a:p>
          <a:p>
            <a:r>
              <a:rPr lang="de-DE" sz="1200" b="0" dirty="0" smtClean="0"/>
              <a:t>		</a:t>
            </a:r>
            <a:endParaRPr lang="de-DE" b="0" dirty="0"/>
          </a:p>
        </p:txBody>
      </p:sp>
      <p:sp>
        <p:nvSpPr>
          <p:cNvPr id="430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8F41B8-A69E-4482-BA59-8DD74336E6EB}" type="slidenum">
              <a:rPr lang="de-DE" smtClean="0">
                <a:solidFill>
                  <a:prstClr val="black"/>
                </a:solidFill>
              </a:rPr>
              <a:pPr/>
              <a:t>49</a:t>
            </a:fld>
            <a:endParaRPr lang="de-DE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8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sz="1600" b="1" dirty="0" smtClean="0">
                <a:solidFill>
                  <a:srgbClr val="FF0000"/>
                </a:solidFill>
              </a:rPr>
              <a:t/>
            </a:r>
            <a:br>
              <a:rPr lang="de-DE" sz="1600" b="1" dirty="0" smtClean="0">
                <a:solidFill>
                  <a:srgbClr val="FF0000"/>
                </a:solidFill>
              </a:rPr>
            </a:br>
            <a:r>
              <a:rPr lang="de-DE" b="1" dirty="0" smtClean="0"/>
              <a:t/>
            </a:r>
            <a:br>
              <a:rPr lang="de-DE" b="1" dirty="0" smtClean="0"/>
            </a:br>
            <a:endParaRPr lang="de-DE" dirty="0"/>
          </a:p>
        </p:txBody>
      </p:sp>
      <p:sp>
        <p:nvSpPr>
          <p:cNvPr id="430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8F41B8-A69E-4482-BA59-8DD74336E6EB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352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500" b="1" dirty="0" smtClean="0">
                <a:solidFill>
                  <a:schemeClr val="tx1"/>
                </a:solidFill>
              </a:rPr>
              <a:t>Auszug aus der Vereinsämterliste, </a:t>
            </a:r>
            <a:r>
              <a:rPr lang="de-DE" sz="1500" b="0" dirty="0" smtClean="0">
                <a:solidFill>
                  <a:schemeClr val="tx1"/>
                </a:solidFill>
              </a:rPr>
              <a:t>wie sie mit den anderen Unterlagen zur MGV am </a:t>
            </a:r>
            <a:r>
              <a:rPr lang="de-DE" sz="1500" b="1" dirty="0" smtClean="0">
                <a:solidFill>
                  <a:srgbClr val="FF0000"/>
                </a:solidFill>
              </a:rPr>
              <a:t>30.05.2024 </a:t>
            </a:r>
            <a:r>
              <a:rPr lang="de-DE" sz="1500" b="1" dirty="0" smtClean="0">
                <a:solidFill>
                  <a:schemeClr val="tx1"/>
                </a:solidFill>
              </a:rPr>
              <a:t>den Mitglieder zugesandt wurde</a:t>
            </a:r>
            <a:endParaRPr lang="de-DE" sz="1200" b="1" dirty="0">
              <a:solidFill>
                <a:schemeClr val="tx1"/>
              </a:solidFill>
            </a:endParaRPr>
          </a:p>
          <a:p>
            <a:endParaRPr lang="de-DE" sz="1200" b="1" dirty="0">
              <a:solidFill>
                <a:schemeClr val="tx1"/>
              </a:solidFill>
            </a:endParaRPr>
          </a:p>
          <a:p>
            <a:r>
              <a:rPr lang="de-DE" sz="1200" b="1" dirty="0" smtClean="0">
                <a:solidFill>
                  <a:schemeClr val="tx1"/>
                </a:solidFill>
              </a:rPr>
              <a:t>5</a:t>
            </a:r>
            <a:r>
              <a:rPr lang="de-DE" sz="1200" b="1" baseline="0" dirty="0" smtClean="0">
                <a:solidFill>
                  <a:schemeClr val="tx1"/>
                </a:solidFill>
              </a:rPr>
              <a:t> Personen im Vorstand, deren Amtszeit endet und einer der beiden Rechnungsprüfer</a:t>
            </a:r>
          </a:p>
          <a:p>
            <a:endParaRPr lang="de-DE" sz="1200" b="1" baseline="0" dirty="0" smtClean="0">
              <a:solidFill>
                <a:schemeClr val="tx1"/>
              </a:solidFill>
            </a:endParaRPr>
          </a:p>
          <a:p>
            <a:r>
              <a:rPr lang="de-DE" sz="1400" b="1" u="sng" baseline="0" dirty="0" smtClean="0">
                <a:solidFill>
                  <a:srgbClr val="FFFF00"/>
                </a:solidFill>
              </a:rPr>
              <a:t>Gelbe Kennzeichnung</a:t>
            </a:r>
            <a:r>
              <a:rPr lang="de-DE" sz="1200" b="1" baseline="0" dirty="0" smtClean="0">
                <a:solidFill>
                  <a:schemeClr val="tx1"/>
                </a:solidFill>
              </a:rPr>
              <a:t>: Personen stellen sich einer Wiederwahl       </a:t>
            </a:r>
          </a:p>
          <a:p>
            <a:r>
              <a:rPr lang="de-DE" sz="1400" b="1" u="sng" baseline="0" dirty="0" smtClean="0">
                <a:solidFill>
                  <a:srgbClr val="FF0000"/>
                </a:solidFill>
              </a:rPr>
              <a:t>Rote Kennzeichnung</a:t>
            </a:r>
            <a:r>
              <a:rPr lang="de-DE" sz="1200" b="1" baseline="0" dirty="0" smtClean="0">
                <a:solidFill>
                  <a:schemeClr val="tx1"/>
                </a:solidFill>
              </a:rPr>
              <a:t>: Keine erneute Kandidatur</a:t>
            </a:r>
            <a:endParaRPr lang="de-DE" b="1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50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645412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51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000074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b="1" u="sng" dirty="0" smtClean="0"/>
              <a:t>Klärung des Procederes zur Abstimmung</a:t>
            </a:r>
          </a:p>
          <a:p>
            <a:endParaRPr lang="de-DE" sz="1600" b="1" dirty="0" smtClean="0"/>
          </a:p>
          <a:p>
            <a:r>
              <a:rPr lang="de-DE" sz="1600" b="1" dirty="0" smtClean="0">
                <a:solidFill>
                  <a:srgbClr val="FF0000"/>
                </a:solidFill>
              </a:rPr>
              <a:t>- Weitere Kandidaten ???</a:t>
            </a:r>
          </a:p>
          <a:p>
            <a:r>
              <a:rPr lang="de-DE" sz="1600" b="1" dirty="0" smtClean="0">
                <a:solidFill>
                  <a:srgbClr val="FF0000"/>
                </a:solidFill>
              </a:rPr>
              <a:t>- Offene Abstimmung per Handzeichen oder geheim mit Wahlzettel</a:t>
            </a:r>
          </a:p>
          <a:p>
            <a:pPr marL="288163" indent="-288163">
              <a:buFont typeface="Arial" panose="020B0604020202020204" pitchFamily="34" charset="0"/>
              <a:buChar char="•"/>
            </a:pPr>
            <a:endParaRPr lang="de-DE" sz="1600" b="1" dirty="0" smtClean="0"/>
          </a:p>
          <a:p>
            <a:r>
              <a:rPr lang="de-DE" sz="1600" b="1" dirty="0" smtClean="0"/>
              <a:t>Dann entsprechende Abstimmung!!!    =&gt; Anschließend </a:t>
            </a:r>
            <a:r>
              <a:rPr lang="de-DE" sz="1600" b="1" dirty="0" smtClean="0">
                <a:solidFill>
                  <a:srgbClr val="FF0000"/>
                </a:solidFill>
              </a:rPr>
              <a:t>Frage nach Annahme</a:t>
            </a:r>
            <a:r>
              <a:rPr lang="de-DE" sz="1600" b="1" baseline="0" dirty="0" smtClean="0">
                <a:solidFill>
                  <a:srgbClr val="FF0000"/>
                </a:solidFill>
              </a:rPr>
              <a:t> der Wahl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52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536778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53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305137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54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477845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b="1" u="sng" baseline="0" dirty="0" smtClean="0"/>
              <a:t>Andre Nyhoegen </a:t>
            </a:r>
            <a:r>
              <a:rPr lang="de-DE" sz="1200" b="0" baseline="0" dirty="0" smtClean="0"/>
              <a:t>ist aus persönlichen Gründen leider kurzfristig</a:t>
            </a:r>
            <a:r>
              <a:rPr lang="de-DE" sz="1200" b="1" baseline="0" dirty="0" smtClean="0"/>
              <a:t> </a:t>
            </a:r>
            <a:r>
              <a:rPr lang="de-DE" sz="1600" b="1" baseline="0" dirty="0" smtClean="0"/>
              <a:t>verhindert, an der heutigen Versammlung teilzunehmen. </a:t>
            </a:r>
            <a:r>
              <a:rPr lang="de-DE" sz="1200" b="0" baseline="0" dirty="0" smtClean="0"/>
              <a:t>Im Vorfeld zur Versammlung hat er jedoch erklärt</a:t>
            </a:r>
            <a:r>
              <a:rPr lang="de-DE" sz="1600" b="1" baseline="0" dirty="0" smtClean="0"/>
              <a:t>, </a:t>
            </a:r>
            <a:r>
              <a:rPr lang="de-DE" sz="1600" b="1" baseline="0" dirty="0" smtClean="0">
                <a:solidFill>
                  <a:srgbClr val="FF0000"/>
                </a:solidFill>
              </a:rPr>
              <a:t>im Fall seiner Wahl diese auch anzunehmen</a:t>
            </a:r>
            <a:r>
              <a:rPr lang="de-DE" sz="1600" b="1" baseline="0" dirty="0" smtClean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55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988295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Klärung des Procederes zur Abstimmung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Weitere Kandidaten ???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Offene Abstimmung per Handzeichen oder geheim mit Wahlzettel</a:t>
            </a:r>
          </a:p>
          <a:p>
            <a:pPr marL="288163" marR="0" lvl="0" indent="-288163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Dann entsprechende Abstimmung!!!    =&gt; Anschließend 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Frage nach Annahme der Wahl bzw. Wiederwahl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56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924393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57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00579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Klärung des Procederes zur Abstimmung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Weitere Kandidaten ???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Offene Abstimmung per Handzeichen oder geheim mit Wahlzettel</a:t>
            </a:r>
          </a:p>
          <a:p>
            <a:pPr marL="288163" marR="0" lvl="0" indent="-288163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Dann entsprechende Abstimmung!!!    =&gt; Anschließend 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Frage nach Annahme der Wahl bzw. Wiederwahl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58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458650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Wieder </a:t>
            </a: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Übernahme der Versammlungsleitung </a:t>
            </a: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durch den alten und neuen Vorsitzenden Stefan Grüner</a:t>
            </a:r>
          </a:p>
          <a:p>
            <a:endParaRPr lang="de-DE" b="1" dirty="0" smtClean="0"/>
          </a:p>
          <a:p>
            <a:endParaRPr lang="de-DE" b="1" dirty="0" smtClean="0"/>
          </a:p>
          <a:p>
            <a:r>
              <a:rPr lang="de-DE" b="1" dirty="0" smtClean="0"/>
              <a:t>Verabschiedung</a:t>
            </a:r>
            <a:r>
              <a:rPr lang="de-DE" dirty="0" smtClean="0"/>
              <a:t> von </a:t>
            </a:r>
            <a:r>
              <a:rPr lang="de-DE" sz="1600" u="sng" dirty="0" smtClean="0">
                <a:solidFill>
                  <a:srgbClr val="FF0000"/>
                </a:solidFill>
              </a:rPr>
              <a:t>Anke Boisch</a:t>
            </a:r>
            <a:r>
              <a:rPr lang="de-DE" dirty="0" smtClean="0"/>
              <a:t>, </a:t>
            </a:r>
            <a:r>
              <a:rPr lang="de-DE" sz="1600" u="none" dirty="0" smtClean="0">
                <a:solidFill>
                  <a:srgbClr val="FF0000"/>
                </a:solidFill>
              </a:rPr>
              <a:t>Stefan </a:t>
            </a:r>
            <a:r>
              <a:rPr lang="de-DE" sz="1600" u="none" dirty="0" err="1" smtClean="0">
                <a:solidFill>
                  <a:srgbClr val="FF0000"/>
                </a:solidFill>
              </a:rPr>
              <a:t>Masch</a:t>
            </a:r>
            <a:r>
              <a:rPr lang="de-DE" sz="1600" u="non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und </a:t>
            </a:r>
            <a:r>
              <a:rPr lang="de-DE" sz="1600" u="none" dirty="0" smtClean="0">
                <a:solidFill>
                  <a:srgbClr val="FF0000"/>
                </a:solidFill>
              </a:rPr>
              <a:t>Meinhard Müller </a:t>
            </a:r>
            <a:r>
              <a:rPr lang="de-DE" dirty="0" smtClean="0"/>
              <a:t>als Vorstandsmitglieder </a:t>
            </a:r>
          </a:p>
          <a:p>
            <a:r>
              <a:rPr lang="de-DE" dirty="0" smtClean="0"/>
              <a:t>und </a:t>
            </a:r>
            <a:r>
              <a:rPr lang="de-DE" sz="1600" u="sng" dirty="0" smtClean="0">
                <a:solidFill>
                  <a:srgbClr val="FF0000"/>
                </a:solidFill>
              </a:rPr>
              <a:t>Clemens Nüske</a:t>
            </a:r>
            <a:r>
              <a:rPr lang="de-DE" dirty="0" smtClean="0"/>
              <a:t> (in Abwesenheit)  als Rechnungsprüfer  =&gt; </a:t>
            </a:r>
            <a:r>
              <a:rPr lang="de-DE" b="1" u="none" dirty="0" smtClean="0"/>
              <a:t>Übergabe der Blumensträuße </a:t>
            </a:r>
            <a:r>
              <a:rPr lang="de-DE" dirty="0" smtClean="0"/>
              <a:t>und </a:t>
            </a:r>
            <a:r>
              <a:rPr lang="de-DE" b="1" u="none" dirty="0" smtClean="0"/>
              <a:t>Präsente</a:t>
            </a:r>
            <a:r>
              <a:rPr lang="de-DE" u="sng" dirty="0" smtClean="0"/>
              <a:t> (an Anke und Stefan)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59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4699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360205"/>
            <a:endParaRPr lang="de-DE" dirty="0" smtClean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B4D396-0CFF-4922-A0EA-BE7541B38579}" type="slidenum">
              <a:rPr lang="de-DE" smtClean="0"/>
              <a:pPr/>
              <a:t>6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98097216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Verabschiedung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von </a:t>
            </a:r>
            <a:r>
              <a:rPr kumimoji="0" lang="de-DE" sz="16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Dr. Anke Boisch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als Vorstandsmitglied =&gt; </a:t>
            </a: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Übergabe Blumenstrauß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und </a:t>
            </a: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Präsent</a:t>
            </a:r>
            <a:r>
              <a:rPr kumimoji="0" lang="de-DE" sz="1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(Anke)</a:t>
            </a:r>
          </a:p>
          <a:p>
            <a:endParaRPr lang="de-DE" u="sn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60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457230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Verabschiedung</a:t>
            </a:r>
            <a:r>
              <a:rPr lang="de-DE" dirty="0" smtClean="0"/>
              <a:t> von </a:t>
            </a:r>
            <a:r>
              <a:rPr lang="de-DE" sz="1600" u="sng" dirty="0" smtClean="0">
                <a:solidFill>
                  <a:srgbClr val="FF0000"/>
                </a:solidFill>
              </a:rPr>
              <a:t>Stefan </a:t>
            </a:r>
            <a:r>
              <a:rPr lang="de-DE" sz="1600" u="sng" dirty="0" err="1" smtClean="0">
                <a:solidFill>
                  <a:srgbClr val="FF0000"/>
                </a:solidFill>
              </a:rPr>
              <a:t>Masch</a:t>
            </a:r>
            <a:r>
              <a:rPr lang="de-DE" dirty="0" smtClean="0"/>
              <a:t> als Vorstandsmitglied =&gt; </a:t>
            </a:r>
            <a:r>
              <a:rPr lang="de-DE" b="1" u="none" dirty="0" smtClean="0"/>
              <a:t>Übergabe Blumenstrauß </a:t>
            </a:r>
            <a:r>
              <a:rPr lang="de-DE" dirty="0" smtClean="0"/>
              <a:t>und </a:t>
            </a:r>
            <a:r>
              <a:rPr lang="de-DE" b="1" u="none" dirty="0" smtClean="0"/>
              <a:t>Präsent</a:t>
            </a:r>
            <a:r>
              <a:rPr lang="de-DE" u="sng" dirty="0" smtClean="0"/>
              <a:t> (Stefan)</a:t>
            </a:r>
            <a:endParaRPr lang="de-DE" u="sn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61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69977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u="sn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62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606047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Verabschiedung</a:t>
            </a:r>
            <a:r>
              <a:rPr lang="de-DE" dirty="0" smtClean="0"/>
              <a:t> von </a:t>
            </a:r>
            <a:r>
              <a:rPr lang="de-DE" sz="1600" u="sng" dirty="0" smtClean="0">
                <a:solidFill>
                  <a:srgbClr val="FF0000"/>
                </a:solidFill>
              </a:rPr>
              <a:t>Meinhard Müller</a:t>
            </a:r>
            <a:r>
              <a:rPr lang="de-DE" dirty="0" smtClean="0"/>
              <a:t> als Vorstandsmitglied =&gt; </a:t>
            </a:r>
            <a:r>
              <a:rPr lang="de-DE" b="1" u="none" dirty="0" smtClean="0"/>
              <a:t>Übergabe Blumenstrauß</a:t>
            </a:r>
            <a:endParaRPr lang="de-DE" u="sn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63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975001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Verabschiedung</a:t>
            </a:r>
            <a:r>
              <a:rPr lang="de-DE" dirty="0" smtClean="0"/>
              <a:t> </a:t>
            </a:r>
            <a:r>
              <a:rPr lang="de-DE" sz="1600" u="sng" dirty="0" smtClean="0">
                <a:solidFill>
                  <a:srgbClr val="FF0000"/>
                </a:solidFill>
              </a:rPr>
              <a:t>Clemens Nüske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(in Abwesenheit)  als Rechnungsprüfer </a:t>
            </a:r>
            <a:endParaRPr lang="de-DE" u="sn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64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593040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z="1200" b="1" dirty="0" smtClean="0"/>
          </a:p>
        </p:txBody>
      </p:sp>
      <p:sp>
        <p:nvSpPr>
          <p:cNvPr id="430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8F41B8-A69E-4482-BA59-8DD74336E6EB}" type="slidenum">
              <a:rPr lang="de-DE" smtClean="0">
                <a:solidFill>
                  <a:prstClr val="black"/>
                </a:solidFill>
              </a:rPr>
              <a:pPr/>
              <a:t>65</a:t>
            </a:fld>
            <a:endParaRPr lang="de-DE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50467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(Weitere in der Pipeline:   KAW Hameln-Pyrmont,   AWB LK Uelzen,   </a:t>
            </a:r>
            <a:r>
              <a:rPr lang="de-DE" dirty="0" err="1" smtClean="0"/>
              <a:t>Recyclingsanlage</a:t>
            </a:r>
            <a:r>
              <a:rPr lang="de-DE" dirty="0" smtClean="0"/>
              <a:t> </a:t>
            </a:r>
            <a:r>
              <a:rPr lang="de-DE" dirty="0" err="1" smtClean="0"/>
              <a:t>Fockbek</a:t>
            </a:r>
            <a:r>
              <a:rPr lang="de-DE" dirty="0" smtClean="0"/>
              <a:t> o.</a:t>
            </a:r>
            <a:r>
              <a:rPr lang="de-DE" baseline="0" dirty="0" smtClean="0"/>
              <a:t> a. aus Firmengruppe v. Bernhard </a:t>
            </a:r>
            <a:r>
              <a:rPr lang="de-DE" baseline="0" dirty="0" err="1" smtClean="0"/>
              <a:t>Scheil</a:t>
            </a:r>
            <a:r>
              <a:rPr lang="de-DE" baseline="0" dirty="0" smtClean="0"/>
              <a:t>,   </a:t>
            </a:r>
            <a:r>
              <a:rPr lang="de-DE" baseline="0" dirty="0" err="1" smtClean="0"/>
              <a:t>Nehlsen</a:t>
            </a:r>
            <a:r>
              <a:rPr lang="de-DE" baseline="0" dirty="0" smtClean="0"/>
              <a:t> Firmengruppe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66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01428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sz="1600" b="1" dirty="0" smtClean="0">
                <a:solidFill>
                  <a:srgbClr val="FF0000"/>
                </a:solidFill>
              </a:rPr>
              <a:t/>
            </a:r>
            <a:br>
              <a:rPr lang="de-DE" sz="1600" b="1" dirty="0" smtClean="0">
                <a:solidFill>
                  <a:srgbClr val="FF0000"/>
                </a:solidFill>
              </a:rPr>
            </a:br>
            <a:r>
              <a:rPr lang="de-DE" sz="1200" b="1" baseline="0" dirty="0" smtClean="0"/>
              <a:t>Kommen wir zum Punkt „Verschiedenes“</a:t>
            </a:r>
            <a:endParaRPr lang="de-DE" b="1" dirty="0" smtClean="0"/>
          </a:p>
          <a:p>
            <a:endParaRPr lang="de-DE" sz="1200" b="1" dirty="0" smtClean="0"/>
          </a:p>
          <a:p>
            <a:endParaRPr lang="de-DE" sz="1200" b="1" dirty="0" smtClean="0"/>
          </a:p>
        </p:txBody>
      </p:sp>
      <p:sp>
        <p:nvSpPr>
          <p:cNvPr id="430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8F41B8-A69E-4482-BA59-8DD74336E6EB}" type="slidenum">
              <a:rPr lang="de-DE" smtClean="0">
                <a:solidFill>
                  <a:prstClr val="black"/>
                </a:solidFill>
              </a:rPr>
              <a:pPr/>
              <a:t>67</a:t>
            </a:fld>
            <a:endParaRPr lang="de-DE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6389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Hinweis auf den </a:t>
            </a:r>
            <a:r>
              <a:rPr lang="de-DE" sz="1800" b="1" dirty="0" smtClean="0">
                <a:solidFill>
                  <a:srgbClr val="FF0000"/>
                </a:solidFill>
              </a:rPr>
              <a:t>30ten Geburtstag</a:t>
            </a:r>
            <a:r>
              <a:rPr lang="de-DE" sz="1800" b="1" baseline="0" dirty="0" smtClean="0">
                <a:solidFill>
                  <a:srgbClr val="FF0000"/>
                </a:solidFill>
              </a:rPr>
              <a:t> </a:t>
            </a:r>
            <a:r>
              <a:rPr lang="de-DE" b="1" baseline="0" dirty="0" smtClean="0"/>
              <a:t>und die Übersichtstabelle </a:t>
            </a:r>
            <a:r>
              <a:rPr lang="de-DE" b="0" baseline="0" dirty="0" smtClean="0"/>
              <a:t>unserer bisherigen Tagungsorte und Titel (war als Anlage 9 zur Tagesordnung am </a:t>
            </a:r>
            <a:r>
              <a:rPr lang="de-DE" sz="1200" b="1" baseline="0" dirty="0" smtClean="0">
                <a:solidFill>
                  <a:srgbClr val="FF0000"/>
                </a:solidFill>
              </a:rPr>
              <a:t>30.05.2024 an die Mitglieder versandt worden</a:t>
            </a:r>
            <a:r>
              <a:rPr lang="de-DE" b="0" baseline="0" dirty="0" smtClean="0"/>
              <a:t>)</a:t>
            </a:r>
            <a:endParaRPr lang="de-DE" b="0" dirty="0" smtClean="0"/>
          </a:p>
          <a:p>
            <a:endParaRPr lang="de-DE" b="1" dirty="0" smtClean="0"/>
          </a:p>
          <a:p>
            <a:r>
              <a:rPr lang="de-DE" b="1" dirty="0" smtClean="0"/>
              <a:t>Hat noch jemand weitere Punkte</a:t>
            </a:r>
            <a:r>
              <a:rPr lang="de-DE" b="1" dirty="0" smtClean="0"/>
              <a:t>, die </a:t>
            </a:r>
            <a:r>
              <a:rPr lang="de-DE" b="1" dirty="0" smtClean="0"/>
              <a:t>anzusprechen</a:t>
            </a:r>
            <a:r>
              <a:rPr lang="de-DE" b="1" baseline="0" dirty="0" smtClean="0"/>
              <a:t> </a:t>
            </a:r>
            <a:r>
              <a:rPr lang="de-DE" b="1" baseline="0" dirty="0" smtClean="0"/>
              <a:t>sind ???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68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056345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sz="1200" b="1" dirty="0" smtClean="0"/>
              <a:t>Abschließend noch einige für den einen oder anderen </a:t>
            </a:r>
            <a:r>
              <a:rPr lang="de-DE" sz="1200" b="1" dirty="0" smtClean="0"/>
              <a:t>interessante </a:t>
            </a:r>
            <a:r>
              <a:rPr lang="de-DE" sz="1200" b="1" dirty="0" smtClean="0"/>
              <a:t>Termine  </a:t>
            </a:r>
            <a:r>
              <a:rPr lang="de-DE" sz="1400" b="1" dirty="0" smtClean="0"/>
              <a:t>=&gt; </a:t>
            </a:r>
            <a:r>
              <a:rPr lang="de-DE" sz="1400" b="1" dirty="0" smtClean="0">
                <a:solidFill>
                  <a:srgbClr val="FF0000"/>
                </a:solidFill>
              </a:rPr>
              <a:t>müssen nicht einzeln durchgearbeitet werden!!!</a:t>
            </a:r>
          </a:p>
          <a:p>
            <a:endParaRPr lang="de-DE" sz="1200" b="1" dirty="0" smtClean="0">
              <a:solidFill>
                <a:srgbClr val="FF0000"/>
              </a:solidFill>
            </a:endParaRPr>
          </a:p>
          <a:p>
            <a:endParaRPr lang="de-DE" sz="1200" b="1" dirty="0" smtClean="0"/>
          </a:p>
        </p:txBody>
      </p:sp>
      <p:sp>
        <p:nvSpPr>
          <p:cNvPr id="430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8F41B8-A69E-4482-BA59-8DD74336E6EB}" type="slidenum">
              <a:rPr lang="de-DE" smtClean="0">
                <a:solidFill>
                  <a:prstClr val="black"/>
                </a:solidFill>
              </a:rPr>
              <a:pPr/>
              <a:t>69</a:t>
            </a:fld>
            <a:endParaRPr lang="de-DE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60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360205"/>
            <a:r>
              <a:rPr lang="de-DE" dirty="0" smtClean="0"/>
              <a:t>Auf die inhaltlich relevanten Themen zu den </a:t>
            </a:r>
            <a:r>
              <a:rPr lang="de-DE" dirty="0" err="1" smtClean="0"/>
              <a:t>AK‘s</a:t>
            </a:r>
            <a:r>
              <a:rPr lang="de-DE" dirty="0" smtClean="0"/>
              <a:t> und der BGK, welche im Vorstand besprochen wurden, 	wird unter den genannten </a:t>
            </a:r>
            <a:r>
              <a:rPr lang="de-DE" dirty="0" err="1" smtClean="0"/>
              <a:t>TOP‘s</a:t>
            </a:r>
            <a:r>
              <a:rPr lang="de-DE" dirty="0" smtClean="0"/>
              <a:t> 3.2 und 3.3 eingegangen.</a:t>
            </a:r>
          </a:p>
          <a:p>
            <a:pPr defTabSz="360205"/>
            <a:endParaRPr lang="de-DE" dirty="0" smtClean="0"/>
          </a:p>
          <a:p>
            <a:pPr defTabSz="360205"/>
            <a:r>
              <a:rPr lang="de-DE" b="1" dirty="0" smtClean="0"/>
              <a:t>Gesamtergebnis 2023</a:t>
            </a:r>
            <a:r>
              <a:rPr lang="de-DE" dirty="0" smtClean="0"/>
              <a:t>  -1.600</a:t>
            </a:r>
            <a:r>
              <a:rPr lang="de-DE" baseline="0" dirty="0" smtClean="0"/>
              <a:t> € zu -3.000 bis 4.200 € in den Vorjahren</a:t>
            </a:r>
            <a:endParaRPr lang="de-DE" dirty="0" smtClean="0"/>
          </a:p>
          <a:p>
            <a:pPr defTabSz="360205"/>
            <a:r>
              <a:rPr lang="de-DE" dirty="0" smtClean="0"/>
              <a:t>					</a:t>
            </a:r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B4D396-0CFF-4922-A0EA-BE7541B38579}" type="slidenum">
              <a:rPr lang="de-DE" smtClean="0"/>
              <a:pPr/>
              <a:t>7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2193429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			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70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028341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	Sitzung schließen ! </a:t>
            </a:r>
            <a:r>
              <a:rPr lang="de-DE" sz="1600" b="1" dirty="0" smtClean="0">
                <a:solidFill>
                  <a:srgbClr val="FF0000"/>
                </a:solidFill>
              </a:rPr>
              <a:t>Zeit aufschreiben !!!</a:t>
            </a:r>
            <a:endParaRPr lang="de-DE" sz="1600" b="1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71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842419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Nachfolgend die </a:t>
            </a:r>
            <a:r>
              <a:rPr lang="de-DE" b="1" dirty="0" smtClean="0">
                <a:solidFill>
                  <a:srgbClr val="FF0000"/>
                </a:solidFill>
              </a:rPr>
              <a:t>Wegbeschreibung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>zur Anlage</a:t>
            </a:r>
            <a:r>
              <a:rPr lang="de-DE" baseline="0" dirty="0" smtClean="0">
                <a:solidFill>
                  <a:schemeClr val="tx1"/>
                </a:solidFill>
              </a:rPr>
              <a:t> in Altenholz</a:t>
            </a:r>
          </a:p>
          <a:p>
            <a:endParaRPr lang="de-DE" baseline="0" dirty="0" smtClean="0">
              <a:solidFill>
                <a:srgbClr val="FF0000"/>
              </a:solidFill>
            </a:endParaRPr>
          </a:p>
          <a:p>
            <a:r>
              <a:rPr lang="de-DE" baseline="0" dirty="0" smtClean="0">
                <a:solidFill>
                  <a:schemeClr val="tx1"/>
                </a:solidFill>
              </a:rPr>
              <a:t>Fahrgemeinschaften bilden! </a:t>
            </a:r>
            <a:r>
              <a:rPr lang="de-DE" sz="1600" b="1" baseline="0" dirty="0" smtClean="0">
                <a:solidFill>
                  <a:srgbClr val="FF0000"/>
                </a:solidFill>
              </a:rPr>
              <a:t>Wer keine Fahrgelegenheit hat, soll sich bitte bei Frau Wiepking melden !!!</a:t>
            </a:r>
            <a:endParaRPr lang="de-DE" sz="1600" b="1" dirty="0" smtClean="0">
              <a:solidFill>
                <a:srgbClr val="FF0000"/>
              </a:solidFill>
            </a:endParaRPr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82213">
              <a:defRPr/>
            </a:pPr>
            <a:fld id="{800CE26D-A937-4576-9079-70F9E3839300}" type="slidenum">
              <a:rPr lang="de-DE">
                <a:solidFill>
                  <a:srgbClr val="000000"/>
                </a:solidFill>
              </a:rPr>
              <a:pPr defTabSz="882213">
                <a:defRPr/>
              </a:pPr>
              <a:t>72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2987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713" indent="-287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525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900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863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06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926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46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366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D65C64-D5D6-4342-8D50-AF53B171A718}" type="slidenum">
              <a:rPr lang="de-DE" altLang="de-DE" sz="1300"/>
              <a:pPr eaLnBrk="1" hangingPunct="1">
                <a:spcBef>
                  <a:spcPct val="0"/>
                </a:spcBef>
              </a:pPr>
              <a:t>73</a:t>
            </a:fld>
            <a:endParaRPr lang="de-DE" altLang="de-DE" sz="1300"/>
          </a:p>
        </p:txBody>
      </p:sp>
    </p:spTree>
    <p:extLst>
      <p:ext uri="{BB962C8B-B14F-4D97-AF65-F5344CB8AC3E}">
        <p14:creationId xmlns:p14="http://schemas.microsoft.com/office/powerpoint/2010/main" val="211336178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A9E6F-FF58-4736-9352-7B6D9BF722AC}" type="slidenum">
              <a:rPr lang="de-DE" smtClean="0"/>
              <a:pPr>
                <a:defRPr/>
              </a:pPr>
              <a:t>74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4261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360205"/>
            <a:endParaRPr lang="de-DE" dirty="0" smtClean="0"/>
          </a:p>
          <a:p>
            <a:pPr defTabSz="360205"/>
            <a:r>
              <a:rPr lang="de-DE" dirty="0" smtClean="0"/>
              <a:t>					</a:t>
            </a:r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B4D396-0CFF-4922-A0EA-BE7541B38579}" type="slidenum">
              <a:rPr lang="de-DE" smtClean="0"/>
              <a:pPr/>
              <a:t>8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615178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360205"/>
            <a:endParaRPr lang="de-DE" dirty="0" smtClean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B4D396-0CFF-4922-A0EA-BE7541B38579}" type="slidenum">
              <a:rPr lang="de-DE" smtClean="0"/>
              <a:pPr/>
              <a:t>9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03927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980728"/>
            <a:ext cx="8352928" cy="4824536"/>
          </a:xfrm>
        </p:spPr>
        <p:txBody>
          <a:bodyPr/>
          <a:lstStyle>
            <a:lvl1pPr marL="571500" indent="-476250" algn="l" eaLnBrk="1" hangingPunct="1"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F4A0508-262A-49A8-A2C2-D25DD8E0764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11413" y="6308725"/>
            <a:ext cx="3960787" cy="576263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34. Mitgliederversammlung des VHE-Nord e.V. am 24.06.2022 in Hamburg-Stillhorn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  <a:p>
            <a:pPr>
              <a:defRPr/>
            </a:pPr>
            <a:fld id="{8E1686BC-D8FC-4A7F-9387-8A46802776A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34. Mitgliederversammlung des VHE-Nord e.V. am 24.06.2022 in Hamburg-Stillhorn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ChangeArrowheads="1"/>
          </p:cNvSpPr>
          <p:nvPr userDrawn="1"/>
        </p:nvSpPr>
        <p:spPr bwMode="auto">
          <a:xfrm>
            <a:off x="0" y="6308725"/>
            <a:ext cx="9144000" cy="584200"/>
          </a:xfrm>
          <a:prstGeom prst="rect">
            <a:avLst/>
          </a:prstGeom>
          <a:solidFill>
            <a:srgbClr val="008000">
              <a:alpha val="50195"/>
            </a:srgbClr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27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9900">
              <a:alpha val="50195"/>
            </a:srgbClr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1028" name="Picture 8" descr="Logo Humus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8013" y="58738"/>
            <a:ext cx="592137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88913"/>
            <a:ext cx="70040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52513"/>
            <a:ext cx="8437562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308725"/>
            <a:ext cx="4104803" cy="576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 smtClean="0"/>
              <a:t>34. Mitgliederversammlung des VHE-Nord e.V. am 24.06.2022 in Hamburg-Stillhorn</a:t>
            </a:r>
            <a:endParaRPr lang="de-DE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245225"/>
            <a:ext cx="1162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  <a:p>
            <a:pPr>
              <a:defRPr/>
            </a:pPr>
            <a:fld id="{14137CCC-0630-4690-A96A-955A57F062D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8" r:id="rId1"/>
    <p:sldLayoutId id="2147484537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779912" y="40050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663328" y="2070735"/>
            <a:ext cx="588657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 smtClean="0"/>
              <a:t>Herzlich Willkommen</a:t>
            </a:r>
          </a:p>
          <a:p>
            <a:pPr algn="ctr"/>
            <a:endParaRPr lang="de-DE" sz="1400" b="1" dirty="0"/>
          </a:p>
          <a:p>
            <a:pPr algn="ctr"/>
            <a:r>
              <a:rPr lang="de-DE" sz="3200" b="1" dirty="0" smtClean="0"/>
              <a:t>zur</a:t>
            </a:r>
          </a:p>
          <a:p>
            <a:pPr algn="ctr"/>
            <a:endParaRPr lang="de-DE" sz="1400" b="1" dirty="0"/>
          </a:p>
          <a:p>
            <a:pPr algn="ctr"/>
            <a:r>
              <a:rPr lang="de-DE" sz="3200" b="1" dirty="0" smtClean="0"/>
              <a:t>36. </a:t>
            </a:r>
            <a:r>
              <a:rPr lang="de-DE" sz="3200" b="1" dirty="0"/>
              <a:t>Mitgliederversammlung </a:t>
            </a:r>
            <a:br>
              <a:rPr lang="de-DE" sz="3200" b="1" dirty="0"/>
            </a:br>
            <a:r>
              <a:rPr lang="de-DE" sz="3200" b="1" dirty="0"/>
              <a:t>des VHE-Nord</a:t>
            </a:r>
          </a:p>
          <a:p>
            <a:pPr algn="ctr"/>
            <a:endParaRPr lang="de-DE" sz="2400" b="1" dirty="0"/>
          </a:p>
          <a:p>
            <a:pPr algn="ctr"/>
            <a:r>
              <a:rPr lang="de-DE" sz="2400" dirty="0" smtClean="0"/>
              <a:t>WUNDERINO Arena Kiel, 14.06.2024</a:t>
            </a:r>
            <a:endParaRPr lang="de-DE" sz="2400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de-DE" altLang="de-DE" sz="1400" dirty="0"/>
          </a:p>
        </p:txBody>
      </p:sp>
    </p:spTree>
    <p:extLst>
      <p:ext uri="{BB962C8B-B14F-4D97-AF65-F5344CB8AC3E}">
        <p14:creationId xmlns:p14="http://schemas.microsoft.com/office/powerpoint/2010/main" val="7984822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39551" y="908051"/>
            <a:ext cx="7920881" cy="1872878"/>
          </a:xfrm>
        </p:spPr>
        <p:txBody>
          <a:bodyPr/>
          <a:lstStyle/>
          <a:p>
            <a:pPr marL="0" indent="0" eaLnBrk="1" hangingPunct="1">
              <a:lnSpc>
                <a:spcPct val="85000"/>
              </a:lnSpc>
              <a:spcBef>
                <a:spcPct val="50000"/>
              </a:spcBef>
              <a:buClr>
                <a:schemeClr val="bg2"/>
              </a:buClr>
              <a:buSzPct val="140000"/>
              <a:defRPr/>
            </a:pPr>
            <a:endParaRPr lang="de-DE" sz="1800" b="1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5000"/>
              </a:lnSpc>
              <a:spcBef>
                <a:spcPct val="50000"/>
              </a:spcBef>
              <a:buClr>
                <a:schemeClr val="bg2"/>
              </a:buClr>
              <a:buSzPct val="140000"/>
              <a:defRPr/>
            </a:pPr>
            <a:r>
              <a:rPr lang="de-DE" sz="1800" dirty="0" smtClean="0">
                <a:cs typeface="Times New Roman" pitchFamily="18" charset="0"/>
              </a:rPr>
              <a:t/>
            </a:r>
            <a:br>
              <a:rPr lang="de-DE" sz="1800" dirty="0" smtClean="0">
                <a:cs typeface="Times New Roman" pitchFamily="18" charset="0"/>
              </a:rPr>
            </a:br>
            <a:endParaRPr lang="de-DE" sz="1600" dirty="0">
              <a:cs typeface="Times New Roman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93906" y="1243841"/>
            <a:ext cx="85561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DE" sz="2000" b="1" dirty="0" smtClean="0"/>
              <a:t>Arbeitsschwerpunkte der letzten 12 Monate: </a:t>
            </a:r>
          </a:p>
          <a:p>
            <a:pPr marL="541338" lvl="1" indent="-187325" defTabSz="542925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de-DE" sz="2000" dirty="0" smtClean="0"/>
              <a:t>Zusammenarbeit mit anderen Verbandsakteuren online beim Netzwerk „Aktion Biotonne Deutschland“</a:t>
            </a:r>
          </a:p>
          <a:p>
            <a:pPr marL="541338" lvl="1" indent="-187325" defTabSz="542925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de-DE" sz="2000" dirty="0"/>
              <a:t>Zusammenarbeit mit anderen Verbandsakteuren </a:t>
            </a:r>
            <a:r>
              <a:rPr lang="de-DE" sz="2000" dirty="0" smtClean="0"/>
              <a:t>der Gartenbau- und Kompostbranche an einem Positionspapier zum Zeitplan </a:t>
            </a:r>
            <a:r>
              <a:rPr lang="de-DE" sz="2000" dirty="0"/>
              <a:t>der Torfminderungsstrategie (ab 2026 </a:t>
            </a:r>
            <a:r>
              <a:rPr lang="de-DE" sz="2000" dirty="0" smtClean="0"/>
              <a:t>in Hobbyerden 0 %, </a:t>
            </a:r>
            <a:r>
              <a:rPr lang="de-DE" sz="2000" dirty="0"/>
              <a:t>im Profibereich ab 2030 weitestgehend </a:t>
            </a:r>
            <a:r>
              <a:rPr lang="de-DE" sz="2000" dirty="0" smtClean="0"/>
              <a:t>und </a:t>
            </a:r>
            <a:r>
              <a:rPr lang="de-DE" sz="2000" dirty="0"/>
              <a:t>ab 2038 </a:t>
            </a:r>
            <a:r>
              <a:rPr lang="de-DE" sz="2000" dirty="0" smtClean="0"/>
              <a:t> 0 %) </a:t>
            </a:r>
            <a:br>
              <a:rPr lang="de-DE" sz="2000" dirty="0" smtClean="0"/>
            </a:br>
            <a:r>
              <a:rPr lang="de-DE" sz="2000" dirty="0" smtClean="0"/>
              <a:t>=&gt; aktueller Austausch mit dem Bundeslandwirtschaftsministerium </a:t>
            </a:r>
            <a:endParaRPr lang="de-DE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71028" y="188640"/>
            <a:ext cx="7848550" cy="504825"/>
          </a:xfrm>
        </p:spPr>
        <p:txBody>
          <a:bodyPr/>
          <a:lstStyle/>
          <a:p>
            <a:r>
              <a:rPr lang="de-DE" dirty="0"/>
              <a:t>TOP </a:t>
            </a:r>
            <a:r>
              <a:rPr lang="de-DE" dirty="0" smtClean="0"/>
              <a:t>3.1 </a:t>
            </a:r>
            <a:r>
              <a:rPr lang="de-DE" dirty="0"/>
              <a:t>Bericht der </a:t>
            </a:r>
            <a:r>
              <a:rPr lang="de-DE" dirty="0" smtClean="0"/>
              <a:t>Geschäftsführung (I)</a:t>
            </a:r>
            <a:endParaRPr lang="de-DE" dirty="0"/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de-DE" altLang="de-DE" sz="1400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102" y="4293096"/>
            <a:ext cx="1808129" cy="201562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4293096"/>
            <a:ext cx="2324534" cy="201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39551" y="908051"/>
            <a:ext cx="7920881" cy="1872878"/>
          </a:xfrm>
        </p:spPr>
        <p:txBody>
          <a:bodyPr/>
          <a:lstStyle/>
          <a:p>
            <a:pPr marL="0" indent="0" eaLnBrk="1" hangingPunct="1">
              <a:lnSpc>
                <a:spcPct val="85000"/>
              </a:lnSpc>
              <a:spcBef>
                <a:spcPct val="50000"/>
              </a:spcBef>
              <a:buClr>
                <a:schemeClr val="bg2"/>
              </a:buClr>
              <a:buSzPct val="140000"/>
              <a:defRPr/>
            </a:pPr>
            <a:endParaRPr lang="de-DE" sz="1800" b="1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5000"/>
              </a:lnSpc>
              <a:spcBef>
                <a:spcPct val="50000"/>
              </a:spcBef>
              <a:buClr>
                <a:schemeClr val="bg2"/>
              </a:buClr>
              <a:buSzPct val="140000"/>
              <a:defRPr/>
            </a:pPr>
            <a:r>
              <a:rPr lang="de-DE" sz="1800" dirty="0" smtClean="0">
                <a:cs typeface="Times New Roman" pitchFamily="18" charset="0"/>
              </a:rPr>
              <a:t/>
            </a:r>
            <a:br>
              <a:rPr lang="de-DE" sz="1800" dirty="0" smtClean="0">
                <a:cs typeface="Times New Roman" pitchFamily="18" charset="0"/>
              </a:rPr>
            </a:br>
            <a:endParaRPr lang="de-DE" sz="1600" dirty="0">
              <a:cs typeface="Times New Roman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93906" y="1243841"/>
            <a:ext cx="855618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DE" sz="2000" b="1" dirty="0" smtClean="0"/>
              <a:t>Arbeitsschwerpunkte der letzten 12 Monate: </a:t>
            </a:r>
          </a:p>
          <a:p>
            <a:pPr marL="541338" lvl="1" indent="-187325" defTabSz="542925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895350" algn="l"/>
              </a:tabLst>
            </a:pPr>
            <a:endParaRPr lang="de-DE" sz="2000" dirty="0" smtClean="0"/>
          </a:p>
          <a:p>
            <a:pPr marL="541338" lvl="1" indent="-187325" defTabSz="542925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de-DE" sz="2000" dirty="0" smtClean="0"/>
              <a:t>Gemeinsames Verbändeprojekt „Siebüberläufe in der Emissionsberichterstattung“</a:t>
            </a:r>
            <a:br>
              <a:rPr lang="de-DE" sz="2000" dirty="0" smtClean="0"/>
            </a:br>
            <a:r>
              <a:rPr lang="de-DE" sz="2000" dirty="0" smtClean="0"/>
              <a:t>(Hintergrund ist die </a:t>
            </a:r>
            <a:r>
              <a:rPr lang="de-DE" sz="2000" dirty="0" err="1" smtClean="0"/>
              <a:t>unverhält</a:t>
            </a:r>
            <a:r>
              <a:rPr lang="de-DE" sz="2000" dirty="0" smtClean="0"/>
              <a:t>-</a:t>
            </a:r>
            <a:br>
              <a:rPr lang="de-DE" sz="2000" dirty="0" smtClean="0"/>
            </a:br>
            <a:r>
              <a:rPr lang="de-DE" sz="2000" dirty="0" err="1" smtClean="0"/>
              <a:t>nismäßige</a:t>
            </a:r>
            <a:r>
              <a:rPr lang="de-DE" sz="2000" dirty="0" smtClean="0"/>
              <a:t> CO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-Abgabe für </a:t>
            </a:r>
            <a:br>
              <a:rPr lang="de-DE" sz="2000" dirty="0" smtClean="0"/>
            </a:br>
            <a:r>
              <a:rPr lang="de-DE" sz="2000" dirty="0" smtClean="0"/>
              <a:t>Siebüberläufe bei Beseitigung)</a:t>
            </a:r>
          </a:p>
          <a:p>
            <a:pPr marL="541338" lvl="1" indent="-187325" defTabSz="542925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895350" algn="l"/>
              </a:tabLst>
            </a:pPr>
            <a:endParaRPr lang="de-DE" sz="2000" dirty="0"/>
          </a:p>
          <a:p>
            <a:pPr marL="541338" lvl="1" indent="-187325" defTabSz="542925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de-DE" sz="2000" dirty="0" smtClean="0"/>
              <a:t>Vorbereitung der diesjährigen</a:t>
            </a:r>
            <a:br>
              <a:rPr lang="de-DE" sz="2000" dirty="0" smtClean="0"/>
            </a:br>
            <a:r>
              <a:rPr lang="de-DE" sz="2000" dirty="0" smtClean="0"/>
              <a:t>Fachtagung </a:t>
            </a:r>
            <a:r>
              <a:rPr lang="de-DE" sz="2000" dirty="0"/>
              <a:t>und </a:t>
            </a:r>
            <a:r>
              <a:rPr lang="de-DE" sz="2000" dirty="0" err="1" smtClean="0"/>
              <a:t>Mitgliederver</a:t>
            </a:r>
            <a:r>
              <a:rPr lang="de-DE" sz="2000" dirty="0" smtClean="0"/>
              <a:t>-</a:t>
            </a:r>
            <a:br>
              <a:rPr lang="de-DE" sz="2000" dirty="0" smtClean="0"/>
            </a:br>
            <a:r>
              <a:rPr lang="de-DE" sz="2000" dirty="0" err="1" smtClean="0"/>
              <a:t>sammlung</a:t>
            </a:r>
            <a:r>
              <a:rPr lang="de-DE" sz="2000" dirty="0" smtClean="0"/>
              <a:t> </a:t>
            </a:r>
            <a:r>
              <a:rPr lang="de-DE" sz="2000" dirty="0"/>
              <a:t>(</a:t>
            </a:r>
            <a:r>
              <a:rPr lang="de-DE" sz="2000" dirty="0" smtClean="0"/>
              <a:t>13./14. </a:t>
            </a:r>
            <a:r>
              <a:rPr lang="de-DE" sz="2000" dirty="0"/>
              <a:t>Juni </a:t>
            </a:r>
            <a:r>
              <a:rPr lang="de-DE" sz="2000" dirty="0" smtClean="0"/>
              <a:t>2024)</a:t>
            </a:r>
            <a:endParaRPr lang="de-DE" sz="2000" dirty="0"/>
          </a:p>
          <a:p>
            <a:pPr marL="354013" lvl="1" defTabSz="542925">
              <a:spcBef>
                <a:spcPts val="1200"/>
              </a:spcBef>
              <a:tabLst>
                <a:tab pos="895350" algn="l"/>
              </a:tabLst>
            </a:pPr>
            <a:endParaRPr lang="de-DE" sz="2000" dirty="0" smtClean="0">
              <a:solidFill>
                <a:srgbClr val="FF0000"/>
              </a:solidFill>
            </a:endParaRPr>
          </a:p>
          <a:p>
            <a:pPr marL="354013" lvl="1" defTabSz="542925">
              <a:spcBef>
                <a:spcPts val="1200"/>
              </a:spcBef>
              <a:tabLst>
                <a:tab pos="895350" algn="l"/>
              </a:tabLst>
            </a:pPr>
            <a:endParaRPr lang="de-DE" sz="2000" dirty="0">
              <a:solidFill>
                <a:srgbClr val="FF0000"/>
              </a:solidFill>
            </a:endParaRPr>
          </a:p>
          <a:p>
            <a:pPr marL="354013" lvl="1" defTabSz="542925">
              <a:spcBef>
                <a:spcPts val="1200"/>
              </a:spcBef>
              <a:tabLst>
                <a:tab pos="895350" algn="l"/>
              </a:tabLst>
            </a:pPr>
            <a:endParaRPr lang="de-DE" sz="2000" dirty="0" smtClean="0">
              <a:solidFill>
                <a:srgbClr val="FF0000"/>
              </a:solidFill>
            </a:endParaRPr>
          </a:p>
          <a:p>
            <a:pPr marL="354013" lvl="1" defTabSz="542925">
              <a:spcBef>
                <a:spcPts val="1200"/>
              </a:spcBef>
              <a:tabLst>
                <a:tab pos="895350" algn="l"/>
              </a:tabLst>
            </a:pPr>
            <a:endParaRPr lang="de-DE" sz="2000" dirty="0">
              <a:solidFill>
                <a:srgbClr val="FF0000"/>
              </a:solidFill>
            </a:endParaRPr>
          </a:p>
          <a:p>
            <a:pPr marL="354013" lvl="1" defTabSz="542925">
              <a:spcBef>
                <a:spcPts val="1200"/>
              </a:spcBef>
              <a:tabLst>
                <a:tab pos="895350" algn="l"/>
              </a:tabLst>
            </a:pPr>
            <a:endParaRPr lang="de-DE" sz="2000" dirty="0" smtClean="0">
              <a:solidFill>
                <a:srgbClr val="FF0000"/>
              </a:solidFill>
            </a:endParaRPr>
          </a:p>
          <a:p>
            <a:pPr marL="354013" lvl="1" defTabSz="542925">
              <a:spcBef>
                <a:spcPts val="1200"/>
              </a:spcBef>
              <a:tabLst>
                <a:tab pos="895350" algn="l"/>
              </a:tabLst>
            </a:pPr>
            <a:endParaRPr lang="de-DE" sz="2000" dirty="0" smtClean="0">
              <a:solidFill>
                <a:srgbClr val="FF000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71028" y="188640"/>
            <a:ext cx="7848550" cy="504825"/>
          </a:xfrm>
        </p:spPr>
        <p:txBody>
          <a:bodyPr/>
          <a:lstStyle/>
          <a:p>
            <a:r>
              <a:rPr lang="de-DE" dirty="0"/>
              <a:t>TOP </a:t>
            </a:r>
            <a:r>
              <a:rPr lang="de-DE" dirty="0" smtClean="0"/>
              <a:t>3.1 </a:t>
            </a:r>
            <a:r>
              <a:rPr lang="de-DE" dirty="0"/>
              <a:t>Bericht der </a:t>
            </a:r>
            <a:r>
              <a:rPr lang="de-DE" dirty="0" smtClean="0"/>
              <a:t>Geschäftsführung (II)</a:t>
            </a:r>
            <a:endParaRPr lang="de-DE" dirty="0"/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de-DE" altLang="de-DE" sz="1400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1" y="2780929"/>
            <a:ext cx="3676531" cy="332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1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39551" y="908050"/>
            <a:ext cx="7920881" cy="5400675"/>
          </a:xfrm>
        </p:spPr>
        <p:txBody>
          <a:bodyPr/>
          <a:lstStyle/>
          <a:p>
            <a:pPr marL="0" indent="0" eaLnBrk="1" hangingPunct="1">
              <a:lnSpc>
                <a:spcPct val="85000"/>
              </a:lnSpc>
              <a:spcBef>
                <a:spcPct val="50000"/>
              </a:spcBef>
              <a:buClr>
                <a:schemeClr val="bg2"/>
              </a:buClr>
              <a:buSzPct val="140000"/>
              <a:defRPr/>
            </a:pPr>
            <a:endParaRPr lang="de-DE" sz="1800" b="1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5000"/>
              </a:lnSpc>
              <a:spcBef>
                <a:spcPct val="50000"/>
              </a:spcBef>
              <a:buClr>
                <a:schemeClr val="bg2"/>
              </a:buClr>
              <a:buSzPct val="140000"/>
              <a:defRPr/>
            </a:pPr>
            <a:r>
              <a:rPr lang="de-DE" sz="1800" dirty="0" smtClean="0">
                <a:cs typeface="Times New Roman" pitchFamily="18" charset="0"/>
              </a:rPr>
              <a:t/>
            </a:r>
            <a:br>
              <a:rPr lang="de-DE" sz="1800" dirty="0" smtClean="0">
                <a:cs typeface="Times New Roman" pitchFamily="18" charset="0"/>
              </a:rPr>
            </a:br>
            <a:endParaRPr lang="de-DE" sz="1600" dirty="0">
              <a:cs typeface="Times New Roman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23528" y="1243841"/>
            <a:ext cx="8496944" cy="4898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DE" sz="2000" b="1" dirty="0"/>
              <a:t>Betreuung der </a:t>
            </a:r>
            <a:r>
              <a:rPr lang="de-DE" sz="2000" b="1" dirty="0" smtClean="0"/>
              <a:t>Verbandsgremien:</a:t>
            </a:r>
            <a:r>
              <a:rPr lang="de-DE" sz="2000" b="1" dirty="0"/>
              <a:t> </a:t>
            </a:r>
            <a:endParaRPr lang="de-DE" sz="2000" b="1" dirty="0" smtClean="0"/>
          </a:p>
          <a:p>
            <a:pPr lvl="0">
              <a:spcBef>
                <a:spcPts val="1200"/>
              </a:spcBef>
            </a:pPr>
            <a:r>
              <a:rPr lang="de-DE" sz="2000" dirty="0" smtClean="0"/>
              <a:t>Neben </a:t>
            </a:r>
            <a:r>
              <a:rPr lang="de-DE" sz="2000" dirty="0"/>
              <a:t>der </a:t>
            </a:r>
            <a:r>
              <a:rPr lang="de-DE" sz="2000" dirty="0" smtClean="0"/>
              <a:t>Vorbereitung </a:t>
            </a:r>
            <a:r>
              <a:rPr lang="de-DE" sz="2000" dirty="0"/>
              <a:t>der </a:t>
            </a:r>
            <a:r>
              <a:rPr lang="de-DE" sz="2000" dirty="0" smtClean="0"/>
              <a:t>diesjährigen 36. Mitgliederversammlung fanden weiterhin statt:</a:t>
            </a:r>
          </a:p>
          <a:p>
            <a:pPr marL="285750" lvl="1" indent="-285750" defTabSz="5429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 smtClean="0"/>
              <a:t>Drei reguläre Vorstandssitzungen in Präsenz in Hannover</a:t>
            </a:r>
          </a:p>
          <a:p>
            <a:pPr marL="2857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 smtClean="0"/>
              <a:t>Zwei gemeinsame Sitzungen der beiden </a:t>
            </a:r>
            <a:r>
              <a:rPr lang="de-DE" sz="2000" dirty="0" err="1" smtClean="0"/>
              <a:t>Abeitskreise</a:t>
            </a:r>
            <a:r>
              <a:rPr lang="de-DE" sz="2000" dirty="0" smtClean="0"/>
              <a:t> in Präsenz</a:t>
            </a:r>
          </a:p>
          <a:p>
            <a:pPr marL="2857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 smtClean="0"/>
              <a:t>Drei Sitzungen des AK Öffentlichkeitsarbeit online</a:t>
            </a:r>
          </a:p>
          <a:p>
            <a:pPr marL="2857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 smtClean="0"/>
              <a:t>Drei Sitzungen des AK Recht, einmal als Unter-AG zu § 2a der novellierten BioAbfV</a:t>
            </a:r>
          </a:p>
          <a:p>
            <a:pPr marL="2857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2857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lvl="1" indent="-342900">
              <a:lnSpc>
                <a:spcPct val="85000"/>
              </a:lnSpc>
              <a:spcBef>
                <a:spcPts val="1200"/>
              </a:spcBef>
              <a:buClr>
                <a:schemeClr val="bg2"/>
              </a:buClr>
              <a:buSzPct val="140000"/>
              <a:buFont typeface="Wingdings" panose="05000000000000000000" pitchFamily="2" charset="2"/>
              <a:buChar char="Ø"/>
              <a:defRPr/>
            </a:pPr>
            <a:endParaRPr lang="de-DE" sz="2000" dirty="0">
              <a:cs typeface="Times New Roman" pitchFamily="18" charset="0"/>
            </a:endParaRPr>
          </a:p>
          <a:p>
            <a:pPr marL="285750" indent="-285750" eaLnBrk="1" hangingPunct="1">
              <a:lnSpc>
                <a:spcPct val="85000"/>
              </a:lnSpc>
              <a:spcBef>
                <a:spcPts val="0"/>
              </a:spcBef>
              <a:buClr>
                <a:schemeClr val="bg2"/>
              </a:buClr>
              <a:buSzPct val="140000"/>
              <a:buFont typeface="Arial" pitchFamily="34" charset="0"/>
              <a:buChar char="•"/>
              <a:defRPr/>
            </a:pPr>
            <a:endParaRPr lang="de-DE" dirty="0">
              <a:cs typeface="Times New Roman" pitchFamily="18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71028" y="188640"/>
            <a:ext cx="7848550" cy="504825"/>
          </a:xfrm>
        </p:spPr>
        <p:txBody>
          <a:bodyPr/>
          <a:lstStyle/>
          <a:p>
            <a:r>
              <a:rPr lang="de-DE" dirty="0"/>
              <a:t>TOP </a:t>
            </a:r>
            <a:r>
              <a:rPr lang="de-DE" dirty="0" smtClean="0"/>
              <a:t>3.1 </a:t>
            </a:r>
            <a:r>
              <a:rPr lang="de-DE" dirty="0"/>
              <a:t>Bericht der </a:t>
            </a:r>
            <a:r>
              <a:rPr lang="de-DE" dirty="0" smtClean="0"/>
              <a:t>Geschäftsführung (III)</a:t>
            </a:r>
            <a:endParaRPr lang="de-DE" dirty="0"/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de-DE" altLang="de-DE" sz="1400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7848550" cy="504825"/>
          </a:xfrm>
        </p:spPr>
        <p:txBody>
          <a:bodyPr/>
          <a:lstStyle/>
          <a:p>
            <a:pPr eaLnBrk="1" hangingPunct="1"/>
            <a:r>
              <a:rPr lang="de-DE" dirty="0"/>
              <a:t>TOP </a:t>
            </a:r>
            <a:r>
              <a:rPr lang="de-DE" dirty="0" smtClean="0"/>
              <a:t>3.1 </a:t>
            </a:r>
            <a:r>
              <a:rPr lang="de-DE" dirty="0"/>
              <a:t>Bericht der </a:t>
            </a:r>
            <a:r>
              <a:rPr lang="de-DE" dirty="0" smtClean="0"/>
              <a:t>Geschäftsführung (IV)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59532" y="1124745"/>
            <a:ext cx="8424936" cy="432048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ts val="1000"/>
              </a:spcBef>
              <a:buClr>
                <a:schemeClr val="bg2"/>
              </a:buClr>
              <a:buSzPct val="140000"/>
              <a:buFont typeface="Wingdings" panose="020B0604020202020204" pitchFamily="2" charset="2"/>
              <a:buChar char="Ø"/>
              <a:defRPr/>
            </a:pPr>
            <a:r>
              <a:rPr lang="de-DE" sz="2000" b="1" u="sng" dirty="0" smtClean="0">
                <a:cs typeface="Times New Roman" pitchFamily="18" charset="0"/>
              </a:rPr>
              <a:t>Mitglieder-Entwicklung des VHE-Nord von 1995 bis 06.2024</a:t>
            </a:r>
            <a:endParaRPr lang="de-DE" sz="2000" u="sng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5000"/>
              </a:lnSpc>
              <a:spcBef>
                <a:spcPct val="50000"/>
              </a:spcBef>
              <a:buClr>
                <a:schemeClr val="bg2"/>
              </a:buClr>
              <a:buSzPct val="140000"/>
              <a:defRPr/>
            </a:pPr>
            <a:endParaRPr lang="de-DE" sz="1800" b="1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5000"/>
              </a:lnSpc>
              <a:spcBef>
                <a:spcPct val="50000"/>
              </a:spcBef>
              <a:buClr>
                <a:schemeClr val="bg2"/>
              </a:buClr>
              <a:buSzPct val="140000"/>
              <a:defRPr/>
            </a:pPr>
            <a:endParaRPr lang="de-DE" sz="1800" b="1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5000"/>
              </a:lnSpc>
              <a:spcBef>
                <a:spcPct val="50000"/>
              </a:spcBef>
              <a:buClr>
                <a:schemeClr val="bg2"/>
              </a:buClr>
              <a:buSzPct val="140000"/>
              <a:defRPr/>
            </a:pPr>
            <a:endParaRPr lang="de-DE" sz="1800" b="1" dirty="0">
              <a:cs typeface="Times New Roman" pitchFamily="18" charset="0"/>
            </a:endParaRPr>
          </a:p>
          <a:p>
            <a:pPr marL="0" indent="0" eaLnBrk="1" hangingPunct="1">
              <a:lnSpc>
                <a:spcPct val="85000"/>
              </a:lnSpc>
              <a:spcBef>
                <a:spcPct val="50000"/>
              </a:spcBef>
              <a:buClr>
                <a:schemeClr val="bg2"/>
              </a:buClr>
              <a:buSzPct val="140000"/>
              <a:defRPr/>
            </a:pPr>
            <a:endParaRPr lang="de-DE" sz="1800" b="1" dirty="0" smtClean="0"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932040" y="1629841"/>
            <a:ext cx="3600400" cy="42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5000"/>
              </a:lnSpc>
              <a:spcBef>
                <a:spcPts val="1000"/>
              </a:spcBef>
              <a:buClr>
                <a:schemeClr val="bg2"/>
              </a:buClr>
              <a:buSzPct val="140000"/>
              <a:defRPr/>
            </a:pPr>
            <a:endParaRPr lang="de-DE" sz="500" b="1" kern="0" dirty="0">
              <a:cs typeface="Times New Roman" pitchFamily="18" charset="0"/>
            </a:endParaRPr>
          </a:p>
          <a:p>
            <a:pPr marL="0" indent="0" eaLnBrk="1" hangingPunct="1">
              <a:lnSpc>
                <a:spcPct val="85000"/>
              </a:lnSpc>
              <a:spcBef>
                <a:spcPts val="1000"/>
              </a:spcBef>
              <a:buClr>
                <a:schemeClr val="bg2"/>
              </a:buClr>
              <a:buSzPct val="140000"/>
              <a:defRPr/>
            </a:pPr>
            <a:endParaRPr lang="de-DE" sz="800" kern="0" dirty="0" smtClean="0">
              <a:cs typeface="Times New Roman" pitchFamily="18" charset="0"/>
            </a:endParaRPr>
          </a:p>
          <a:p>
            <a:pPr marL="285750" indent="-285750" eaLnBrk="1" hangingPunct="1">
              <a:lnSpc>
                <a:spcPct val="85000"/>
              </a:lnSpc>
              <a:spcBef>
                <a:spcPts val="1000"/>
              </a:spcBef>
              <a:buClr>
                <a:schemeClr val="bg2"/>
              </a:buClr>
              <a:buSzPct val="140000"/>
              <a:buFont typeface="Arial" pitchFamily="34" charset="0"/>
              <a:buChar char="•"/>
              <a:defRPr/>
            </a:pPr>
            <a:endParaRPr lang="de-DE" sz="2000" b="1" kern="0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5000"/>
              </a:lnSpc>
              <a:spcBef>
                <a:spcPct val="50000"/>
              </a:spcBef>
              <a:buClr>
                <a:schemeClr val="bg2"/>
              </a:buClr>
              <a:buSzPct val="140000"/>
              <a:defRPr/>
            </a:pPr>
            <a:endParaRPr lang="de-DE" sz="1800" b="1" kern="0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5000"/>
              </a:lnSpc>
              <a:spcBef>
                <a:spcPct val="50000"/>
              </a:spcBef>
              <a:buClr>
                <a:schemeClr val="bg2"/>
              </a:buClr>
              <a:buSzPct val="140000"/>
              <a:defRPr/>
            </a:pPr>
            <a:endParaRPr lang="de-DE" sz="1800" b="1" kern="0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5000"/>
              </a:lnSpc>
              <a:spcBef>
                <a:spcPct val="50000"/>
              </a:spcBef>
              <a:buClr>
                <a:schemeClr val="bg2"/>
              </a:buClr>
              <a:buSzPct val="140000"/>
              <a:defRPr/>
            </a:pPr>
            <a:endParaRPr lang="de-DE" sz="1800" b="1" kern="0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5000"/>
              </a:lnSpc>
              <a:spcBef>
                <a:spcPct val="50000"/>
              </a:spcBef>
              <a:buClr>
                <a:schemeClr val="bg2"/>
              </a:buClr>
              <a:buSzPct val="140000"/>
              <a:defRPr/>
            </a:pPr>
            <a:endParaRPr lang="de-DE" sz="1800" b="1" kern="0" dirty="0" smtClean="0">
              <a:cs typeface="Times New Roman" pitchFamily="18" charset="0"/>
            </a:endParaRP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de-DE" altLang="de-DE" sz="1400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2" y="1865240"/>
            <a:ext cx="8424935" cy="444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1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196752"/>
            <a:ext cx="8496944" cy="5047061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ts val="1200"/>
              </a:spcBef>
              <a:buClr>
                <a:srgbClr val="808080"/>
              </a:buClr>
              <a:buSzPct val="140000"/>
              <a:buFont typeface="Wingdings" panose="05000000000000000000" pitchFamily="2" charset="2"/>
              <a:buChar char="Ø"/>
              <a:defRPr/>
            </a:pPr>
            <a:r>
              <a:rPr lang="de-DE" sz="2000" b="1" kern="1200" dirty="0">
                <a:latin typeface="Arial" charset="0"/>
              </a:rPr>
              <a:t>Kooperationen/Kontakte:</a:t>
            </a:r>
          </a:p>
          <a:p>
            <a:pPr marL="531813" lvl="0" indent="-258763" eaLnBrk="1" hangingPunct="1">
              <a:lnSpc>
                <a:spcPct val="85000"/>
              </a:lnSpc>
              <a:spcBef>
                <a:spcPts val="1200"/>
              </a:spcBef>
              <a:buClr>
                <a:srgbClr val="808080"/>
              </a:buClr>
              <a:buSzPct val="140000"/>
              <a:buFont typeface="Arial" pitchFamily="34" charset="0"/>
              <a:buChar char="•"/>
              <a:defRPr/>
            </a:pPr>
            <a:r>
              <a:rPr lang="de-DE" sz="2000" b="1" dirty="0" smtClean="0"/>
              <a:t>IFAAS: </a:t>
            </a:r>
            <a:r>
              <a:rPr lang="de-DE" sz="2000" dirty="0" smtClean="0"/>
              <a:t>Auch dieses Frühjahr haben wir wieder mit Beiträgen von Stefan Grüner und Ulf Meyer zu Westerhausen im Rahmen der </a:t>
            </a:r>
            <a:r>
              <a:rPr lang="de-DE" sz="2000" dirty="0" err="1" smtClean="0"/>
              <a:t>EfB</a:t>
            </a:r>
            <a:r>
              <a:rPr lang="de-DE" sz="2000" dirty="0" smtClean="0"/>
              <a:t>-Fortbildung unterstützt</a:t>
            </a:r>
          </a:p>
          <a:p>
            <a:pPr marL="531813" lvl="0" indent="-258763" eaLnBrk="1" hangingPunct="1">
              <a:lnSpc>
                <a:spcPct val="85000"/>
              </a:lnSpc>
              <a:spcBef>
                <a:spcPts val="1200"/>
              </a:spcBef>
              <a:buClr>
                <a:srgbClr val="808080"/>
              </a:buClr>
              <a:buSzPct val="140000"/>
              <a:buFont typeface="Arial" pitchFamily="34" charset="0"/>
              <a:buChar char="•"/>
              <a:defRPr/>
            </a:pPr>
            <a:r>
              <a:rPr lang="de-DE" sz="2000" b="1" dirty="0" smtClean="0"/>
              <a:t>VHE</a:t>
            </a:r>
            <a:r>
              <a:rPr lang="de-DE" sz="2000" dirty="0" smtClean="0"/>
              <a:t>:</a:t>
            </a:r>
            <a:r>
              <a:rPr lang="de-DE" sz="2000" dirty="0"/>
              <a:t> </a:t>
            </a:r>
            <a:r>
              <a:rPr lang="de-DE" sz="2000" dirty="0" smtClean="0"/>
              <a:t>An der Zeitschrift </a:t>
            </a:r>
            <a:r>
              <a:rPr lang="de-DE" sz="2000" dirty="0" err="1" smtClean="0"/>
              <a:t>HuMuss</a:t>
            </a:r>
            <a:r>
              <a:rPr lang="de-DE" sz="2000" dirty="0" smtClean="0"/>
              <a:t> wird z.Zt. nicht gearbeitet; Bestellmöglichkeiten für den Kalender KosmosKompost sowie aktuell erscheinende  Sonderdrucke bestehen weiterhin; punktuell weitere Zusammenarbeit kann verstärkt werden</a:t>
            </a:r>
          </a:p>
          <a:p>
            <a:pPr marL="531813" indent="-258763" eaLnBrk="1" hangingPunct="1">
              <a:lnSpc>
                <a:spcPct val="85000"/>
              </a:lnSpc>
              <a:spcBef>
                <a:spcPts val="1200"/>
              </a:spcBef>
              <a:buClr>
                <a:srgbClr val="808080"/>
              </a:buClr>
              <a:buSzPct val="140000"/>
              <a:buFont typeface="Arial" pitchFamily="34" charset="0"/>
              <a:buChar char="•"/>
              <a:defRPr/>
            </a:pPr>
            <a:r>
              <a:rPr lang="de-DE" sz="2000" b="1" dirty="0"/>
              <a:t>Niedersächsischen </a:t>
            </a:r>
            <a:r>
              <a:rPr lang="de-DE" sz="2000" b="1" dirty="0" smtClean="0"/>
              <a:t>Torfersatzforum: </a:t>
            </a:r>
            <a:r>
              <a:rPr lang="de-DE" sz="2000" dirty="0"/>
              <a:t>B</a:t>
            </a:r>
            <a:r>
              <a:rPr lang="de-DE" sz="2000" dirty="0" smtClean="0"/>
              <a:t>eteiligung an der Plenarsitzung in diesem Frühjahr, Mitarbeit in den </a:t>
            </a:r>
            <a:r>
              <a:rPr lang="de-DE" sz="2000" dirty="0" err="1" smtClean="0"/>
              <a:t>AK‘s</a:t>
            </a:r>
            <a:r>
              <a:rPr lang="de-DE" sz="2000" dirty="0" smtClean="0"/>
              <a:t> derzeit stark eingeschränkt</a:t>
            </a:r>
          </a:p>
          <a:p>
            <a:pPr marL="531813" indent="-258763" eaLnBrk="1" hangingPunct="1">
              <a:lnSpc>
                <a:spcPct val="85000"/>
              </a:lnSpc>
              <a:spcBef>
                <a:spcPts val="1200"/>
              </a:spcBef>
              <a:buClr>
                <a:srgbClr val="808080"/>
              </a:buClr>
              <a:buSzPct val="140000"/>
              <a:buFont typeface="Arial" pitchFamily="34" charset="0"/>
              <a:buChar char="•"/>
              <a:defRPr/>
            </a:pPr>
            <a:r>
              <a:rPr lang="de-DE" sz="2000" b="1" dirty="0" err="1" smtClean="0"/>
              <a:t>ggs</a:t>
            </a:r>
            <a:r>
              <a:rPr lang="de-DE" sz="2000" b="1" dirty="0" smtClean="0"/>
              <a:t> Gütegemeinschaft Substrate für Pflanzen: </a:t>
            </a:r>
            <a:r>
              <a:rPr lang="de-DE" sz="2000" dirty="0" smtClean="0"/>
              <a:t>Durch die räumliche Nähe Austausch zu verschiedenen Themen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7848550" cy="504825"/>
          </a:xfrm>
        </p:spPr>
        <p:txBody>
          <a:bodyPr/>
          <a:lstStyle/>
          <a:p>
            <a:r>
              <a:rPr lang="de-DE" dirty="0"/>
              <a:t>TOP </a:t>
            </a:r>
            <a:r>
              <a:rPr lang="de-DE" dirty="0" smtClean="0"/>
              <a:t>3.1 </a:t>
            </a:r>
            <a:r>
              <a:rPr lang="de-DE" dirty="0"/>
              <a:t>Bericht der </a:t>
            </a:r>
            <a:r>
              <a:rPr lang="de-DE" dirty="0" smtClean="0"/>
              <a:t>Geschäftsführung (V)</a:t>
            </a:r>
            <a:endParaRPr lang="de-DE" dirty="0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de-DE" altLang="de-DE" sz="1400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276673"/>
            <a:ext cx="8496944" cy="4968552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ts val="1200"/>
              </a:spcBef>
              <a:buClr>
                <a:srgbClr val="808080"/>
              </a:buClr>
              <a:buSzPct val="140000"/>
              <a:buFont typeface="Wingdings" panose="05000000000000000000" pitchFamily="2" charset="2"/>
              <a:buChar char="Ø"/>
              <a:defRPr/>
            </a:pPr>
            <a:r>
              <a:rPr lang="de-DE" sz="2000" b="1" kern="1200" dirty="0" smtClean="0">
                <a:latin typeface="Arial" charset="0"/>
              </a:rPr>
              <a:t>Kooperationen/Kontakte </a:t>
            </a:r>
            <a:r>
              <a:rPr lang="de-DE" sz="2000" kern="1200" dirty="0" smtClean="0">
                <a:latin typeface="Arial" charset="0"/>
              </a:rPr>
              <a:t>(Fortsetzung):</a:t>
            </a:r>
            <a:endParaRPr lang="de-DE" sz="2000" kern="1200" dirty="0">
              <a:latin typeface="Arial" charset="0"/>
            </a:endParaRPr>
          </a:p>
          <a:p>
            <a:pPr marL="531813" lvl="0" indent="-258763" eaLnBrk="1" hangingPunct="1">
              <a:lnSpc>
                <a:spcPct val="85000"/>
              </a:lnSpc>
              <a:spcBef>
                <a:spcPts val="1200"/>
              </a:spcBef>
              <a:buClr>
                <a:srgbClr val="808080"/>
              </a:buClr>
              <a:buSzPct val="140000"/>
              <a:buFont typeface="Arial" pitchFamily="34" charset="0"/>
              <a:buChar char="•"/>
              <a:defRPr/>
            </a:pPr>
            <a:r>
              <a:rPr lang="de-DE" sz="2000" b="1" dirty="0" smtClean="0"/>
              <a:t>ASA: </a:t>
            </a:r>
            <a:r>
              <a:rPr lang="de-DE" sz="2000" dirty="0" smtClean="0"/>
              <a:t>Über die gegenseitige Mitgliedschaft weiterhin Beteiligung der Geschäftsführung an der AG Biologische Abfallbehandlung und an der Mitgliederversammlung sichergestellt</a:t>
            </a:r>
          </a:p>
          <a:p>
            <a:pPr marL="531813" lvl="0" indent="-258763" eaLnBrk="1" hangingPunct="1">
              <a:lnSpc>
                <a:spcPct val="85000"/>
              </a:lnSpc>
              <a:spcBef>
                <a:spcPts val="1200"/>
              </a:spcBef>
              <a:buClr>
                <a:srgbClr val="808080"/>
              </a:buClr>
              <a:buSzPct val="140000"/>
              <a:buFont typeface="Arial" pitchFamily="34" charset="0"/>
              <a:buChar char="•"/>
              <a:defRPr/>
            </a:pPr>
            <a:r>
              <a:rPr lang="de-DE" sz="2000" b="1" dirty="0" smtClean="0"/>
              <a:t>VKU FA Biologische Behandlung</a:t>
            </a:r>
            <a:r>
              <a:rPr lang="de-DE" sz="2000" dirty="0" smtClean="0"/>
              <a:t>: Die langjährige Mitarbeit durch die Geschäftsführung im Rahmen der Tätigkeit für aha wird </a:t>
            </a:r>
            <a:r>
              <a:rPr lang="de-DE" sz="2000" dirty="0" err="1" smtClean="0"/>
              <a:t>fortge</a:t>
            </a:r>
            <a:r>
              <a:rPr lang="de-DE" sz="2000" dirty="0" smtClean="0"/>
              <a:t>-setzt</a:t>
            </a:r>
          </a:p>
          <a:p>
            <a:pPr marL="531813" indent="-258763" eaLnBrk="1" hangingPunct="1">
              <a:lnSpc>
                <a:spcPct val="85000"/>
              </a:lnSpc>
              <a:spcBef>
                <a:spcPts val="1200"/>
              </a:spcBef>
              <a:buClr>
                <a:srgbClr val="808080"/>
              </a:buClr>
              <a:buSzPct val="140000"/>
              <a:buFont typeface="Arial" pitchFamily="34" charset="0"/>
              <a:buChar char="•"/>
              <a:defRPr/>
            </a:pPr>
            <a:r>
              <a:rPr lang="de-DE" sz="2000" b="1" dirty="0" smtClean="0"/>
              <a:t>DGAW </a:t>
            </a:r>
            <a:r>
              <a:rPr lang="de-DE" sz="2000" dirty="0" smtClean="0"/>
              <a:t>(früher ANS): </a:t>
            </a:r>
            <a:r>
              <a:rPr lang="de-DE" sz="2000" b="1" dirty="0" smtClean="0"/>
              <a:t>Arbeitskreis Biologische Behandlung </a:t>
            </a:r>
            <a:r>
              <a:rPr lang="de-DE" sz="2000" dirty="0" smtClean="0"/>
              <a:t>etabliert; bei der DGAW wird ein breites Themenspektrum betrachtet und darüber berichtet; durch die gegenseitige Mitgliedschaft erhalten wir davon Kenntnis</a:t>
            </a:r>
          </a:p>
          <a:p>
            <a:pPr marL="531813" lvl="0" indent="-258763" eaLnBrk="1" hangingPunct="1">
              <a:lnSpc>
                <a:spcPct val="85000"/>
              </a:lnSpc>
              <a:spcBef>
                <a:spcPts val="1200"/>
              </a:spcBef>
              <a:buClr>
                <a:srgbClr val="808080"/>
              </a:buClr>
              <a:buSzPct val="140000"/>
              <a:buFont typeface="Arial" pitchFamily="34" charset="0"/>
              <a:buChar char="•"/>
              <a:defRPr/>
            </a:pPr>
            <a:r>
              <a:rPr lang="de-DE" sz="2000" b="1" dirty="0" smtClean="0"/>
              <a:t>Bundesgütegemeinschaft Holzasche (BGH)</a:t>
            </a:r>
            <a:r>
              <a:rPr lang="de-DE" sz="2000" dirty="0" smtClean="0"/>
              <a:t>: Der Kontakt konnte aus zeitlichen Gründen noch nicht weiter intensiviert werden; Andre Nyhoegen ist jedoch QB bei der BGH und ist </a:t>
            </a:r>
            <a:r>
              <a:rPr lang="de-DE" sz="2000" dirty="0" err="1" smtClean="0"/>
              <a:t>Informationsmittler</a:t>
            </a:r>
            <a:endParaRPr lang="de-DE" sz="2000" dirty="0"/>
          </a:p>
          <a:p>
            <a:pPr marL="531813" indent="-258763" eaLnBrk="1" hangingPunct="1">
              <a:lnSpc>
                <a:spcPct val="85000"/>
              </a:lnSpc>
              <a:spcBef>
                <a:spcPts val="1200"/>
              </a:spcBef>
              <a:buClr>
                <a:srgbClr val="808080"/>
              </a:buClr>
              <a:buSzPct val="140000"/>
              <a:buFont typeface="Arial" pitchFamily="34" charset="0"/>
              <a:buChar char="•"/>
              <a:defRPr/>
            </a:pPr>
            <a:endParaRPr lang="de-DE" sz="1800" dirty="0" smtClean="0">
              <a:solidFill>
                <a:srgbClr val="FF0000"/>
              </a:solidFill>
            </a:endParaRPr>
          </a:p>
          <a:p>
            <a:pPr marL="285750" lvl="0" indent="-285750" eaLnBrk="1" hangingPunct="1">
              <a:lnSpc>
                <a:spcPct val="85000"/>
              </a:lnSpc>
              <a:spcBef>
                <a:spcPts val="1200"/>
              </a:spcBef>
              <a:buClr>
                <a:srgbClr val="808080"/>
              </a:buClr>
              <a:buSzPct val="140000"/>
              <a:buFont typeface="Arial" pitchFamily="34" charset="0"/>
              <a:buChar char="•"/>
              <a:defRPr/>
            </a:pPr>
            <a:endParaRPr lang="de-DE" sz="1800" dirty="0" smtClean="0">
              <a:solidFill>
                <a:srgbClr val="000000"/>
              </a:solidFill>
            </a:endParaRPr>
          </a:p>
          <a:p>
            <a:pPr marL="0" lvl="0" indent="0" eaLnBrk="1" hangingPunct="1">
              <a:lnSpc>
                <a:spcPct val="85000"/>
              </a:lnSpc>
              <a:spcBef>
                <a:spcPts val="1200"/>
              </a:spcBef>
              <a:buClr>
                <a:srgbClr val="808080"/>
              </a:buClr>
              <a:buSzPct val="140000"/>
              <a:defRPr/>
            </a:pPr>
            <a:endParaRPr lang="de-DE" sz="16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5000"/>
              </a:lnSpc>
              <a:spcBef>
                <a:spcPct val="50000"/>
              </a:spcBef>
              <a:buClr>
                <a:schemeClr val="bg2"/>
              </a:buClr>
              <a:buSzPct val="140000"/>
              <a:defRPr/>
            </a:pPr>
            <a:endParaRPr lang="de-DE" sz="16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7848550" cy="504825"/>
          </a:xfrm>
        </p:spPr>
        <p:txBody>
          <a:bodyPr/>
          <a:lstStyle/>
          <a:p>
            <a:r>
              <a:rPr lang="de-DE" dirty="0"/>
              <a:t>TOP </a:t>
            </a:r>
            <a:r>
              <a:rPr lang="de-DE" dirty="0" smtClean="0"/>
              <a:t>3.1 </a:t>
            </a:r>
            <a:r>
              <a:rPr lang="de-DE" dirty="0"/>
              <a:t>Bericht der </a:t>
            </a:r>
            <a:r>
              <a:rPr lang="de-DE" dirty="0" smtClean="0"/>
              <a:t>Geschäftsführung (VI)</a:t>
            </a:r>
            <a:endParaRPr lang="de-DE" dirty="0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de-DE" altLang="de-DE" sz="1400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702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23529" y="1268760"/>
            <a:ext cx="8496944" cy="4968552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ts val="1200"/>
              </a:spcBef>
              <a:buClr>
                <a:srgbClr val="808080"/>
              </a:buClr>
              <a:buSzPct val="140000"/>
              <a:buFont typeface="Wingdings" panose="05000000000000000000" pitchFamily="2" charset="2"/>
              <a:buChar char="Ø"/>
              <a:defRPr/>
            </a:pPr>
            <a:r>
              <a:rPr lang="de-DE" sz="2000" b="1" kern="1200" dirty="0" smtClean="0">
                <a:latin typeface="Arial" charset="0"/>
              </a:rPr>
              <a:t>Qualitätsbetreuung im Auftrag der BGK e.V. als zweites Hauptbetätigungsfeld des VHE-Nord:</a:t>
            </a:r>
            <a:endParaRPr lang="de-DE" sz="2000" b="1" kern="1200" dirty="0">
              <a:latin typeface="Arial" charset="0"/>
            </a:endParaRPr>
          </a:p>
          <a:p>
            <a:pPr marL="531813" lvl="0" indent="-258763" eaLnBrk="1" hangingPunct="1">
              <a:lnSpc>
                <a:spcPct val="85000"/>
              </a:lnSpc>
              <a:spcBef>
                <a:spcPts val="1200"/>
              </a:spcBef>
              <a:buClr>
                <a:srgbClr val="808080"/>
              </a:buClr>
              <a:buSzPct val="140000"/>
              <a:buFont typeface="Arial" pitchFamily="34" charset="0"/>
              <a:buChar char="•"/>
              <a:defRPr/>
            </a:pPr>
            <a:r>
              <a:rPr lang="de-DE" sz="2000" b="1" dirty="0" smtClean="0"/>
              <a:t>Anlagenanzahl: </a:t>
            </a:r>
            <a:r>
              <a:rPr lang="de-DE" sz="2000" dirty="0" smtClean="0"/>
              <a:t>Der VHE-Nord betreut derzeit </a:t>
            </a:r>
            <a:r>
              <a:rPr lang="de-DE" sz="2800" b="1" dirty="0" smtClean="0"/>
              <a:t>93</a:t>
            </a:r>
            <a:r>
              <a:rPr lang="de-DE" sz="2000" dirty="0" smtClean="0"/>
              <a:t> Anlagen (-1 seit letzter MGV). Die meisten Anerkennungsverfahren der letzten Jahre sind inzwischen abgeschlossen oder kurz vor Abschluss.</a:t>
            </a:r>
          </a:p>
          <a:p>
            <a:pPr marL="531813" lvl="0" indent="-258763" eaLnBrk="1" hangingPunct="1">
              <a:lnSpc>
                <a:spcPct val="85000"/>
              </a:lnSpc>
              <a:spcBef>
                <a:spcPts val="1200"/>
              </a:spcBef>
              <a:buClr>
                <a:srgbClr val="808080"/>
              </a:buClr>
              <a:buSzPct val="140000"/>
              <a:buFont typeface="Arial" pitchFamily="34" charset="0"/>
              <a:buChar char="•"/>
              <a:defRPr/>
            </a:pPr>
            <a:r>
              <a:rPr lang="de-DE" sz="2000" b="1" dirty="0" smtClean="0"/>
              <a:t>Qualitätsbetreuer und Anlagenbesuche 2024 (aktueller Stand): </a:t>
            </a:r>
            <a:r>
              <a:rPr lang="de-DE" sz="2000" u="sng" dirty="0"/>
              <a:t>Andre </a:t>
            </a:r>
            <a:r>
              <a:rPr lang="de-DE" sz="2000" u="sng" dirty="0" smtClean="0"/>
              <a:t>Nyhoegen </a:t>
            </a:r>
            <a:r>
              <a:rPr lang="de-DE" sz="2000" dirty="0" smtClean="0"/>
              <a:t>(8), </a:t>
            </a:r>
            <a:r>
              <a:rPr lang="de-DE" sz="2000" u="sng" dirty="0"/>
              <a:t>Holger Pfau</a:t>
            </a:r>
            <a:r>
              <a:rPr lang="de-DE" sz="2000" dirty="0"/>
              <a:t> </a:t>
            </a:r>
            <a:r>
              <a:rPr lang="de-DE" sz="2000" dirty="0" smtClean="0"/>
              <a:t>(11), </a:t>
            </a:r>
            <a:r>
              <a:rPr lang="de-DE" sz="2000" u="sng" dirty="0" smtClean="0"/>
              <a:t>Klaus Wulff</a:t>
            </a:r>
            <a:r>
              <a:rPr lang="de-DE" sz="2000" dirty="0" smtClean="0"/>
              <a:t> (12), </a:t>
            </a:r>
            <a:r>
              <a:rPr lang="de-DE" sz="2000" u="sng" dirty="0"/>
              <a:t>Ulf Meyer zu Westerhausen</a:t>
            </a:r>
            <a:r>
              <a:rPr lang="de-DE" sz="2000" b="1" dirty="0" smtClean="0"/>
              <a:t> </a:t>
            </a:r>
            <a:r>
              <a:rPr lang="de-DE" sz="2000" dirty="0" smtClean="0"/>
              <a:t>(14). Die Besuche sind angelaufen.</a:t>
            </a:r>
          </a:p>
          <a:p>
            <a:pPr marL="531813" indent="-258763" eaLnBrk="1" hangingPunct="1">
              <a:lnSpc>
                <a:spcPct val="85000"/>
              </a:lnSpc>
              <a:spcBef>
                <a:spcPts val="1200"/>
              </a:spcBef>
              <a:buClr>
                <a:srgbClr val="808080"/>
              </a:buClr>
              <a:buSzPct val="140000"/>
              <a:buFont typeface="Arial" pitchFamily="34" charset="0"/>
              <a:buChar char="•"/>
              <a:defRPr/>
            </a:pPr>
            <a:r>
              <a:rPr lang="de-DE" sz="2000" b="1" dirty="0" smtClean="0"/>
              <a:t>Routinemäßige </a:t>
            </a:r>
            <a:r>
              <a:rPr lang="de-DE" sz="2000" dirty="0" smtClean="0"/>
              <a:t>Durchsicht der quartalsmäßigen Analysedoku-mentationen und ggf. Kontaktaufnahme mit Gütesicherungs-beauftragten bei Auffälligkeiten</a:t>
            </a:r>
          </a:p>
          <a:p>
            <a:pPr marL="531813" indent="-258763" eaLnBrk="1" hangingPunct="1">
              <a:lnSpc>
                <a:spcPct val="85000"/>
              </a:lnSpc>
              <a:spcBef>
                <a:spcPts val="1200"/>
              </a:spcBef>
              <a:buClr>
                <a:srgbClr val="808080"/>
              </a:buClr>
              <a:buSzPct val="140000"/>
              <a:buFont typeface="Arial" pitchFamily="34" charset="0"/>
              <a:buChar char="•"/>
              <a:defRPr/>
            </a:pPr>
            <a:r>
              <a:rPr lang="de-DE" sz="2000" b="1" dirty="0" smtClean="0"/>
              <a:t>Teilnahme an QB-Schulungen</a:t>
            </a:r>
            <a:r>
              <a:rPr lang="de-DE" sz="2000" dirty="0" smtClean="0"/>
              <a:t> – in der Regel zweimal im Jahr</a:t>
            </a:r>
            <a:br>
              <a:rPr lang="de-DE" sz="2000" dirty="0" smtClean="0"/>
            </a:br>
            <a:r>
              <a:rPr lang="de-DE" sz="2000" dirty="0" smtClean="0"/>
              <a:t>(25.10.2023 bei c-</a:t>
            </a:r>
            <a:r>
              <a:rPr lang="de-DE" sz="2000" dirty="0" err="1" smtClean="0"/>
              <a:t>trace</a:t>
            </a:r>
            <a:r>
              <a:rPr lang="de-DE" sz="2000" dirty="0" smtClean="0"/>
              <a:t> in Bielefeld, 18.04.2024 online)</a:t>
            </a:r>
            <a:endParaRPr lang="de-DE" sz="1800" dirty="0" smtClean="0"/>
          </a:p>
          <a:p>
            <a:pPr marL="285750" lvl="0" indent="-285750" eaLnBrk="1" hangingPunct="1">
              <a:lnSpc>
                <a:spcPct val="85000"/>
              </a:lnSpc>
              <a:spcBef>
                <a:spcPts val="1200"/>
              </a:spcBef>
              <a:buClr>
                <a:srgbClr val="808080"/>
              </a:buClr>
              <a:buSzPct val="140000"/>
              <a:buFont typeface="Arial" pitchFamily="34" charset="0"/>
              <a:buChar char="•"/>
              <a:defRPr/>
            </a:pPr>
            <a:endParaRPr lang="de-DE" sz="1800" dirty="0" smtClean="0"/>
          </a:p>
          <a:p>
            <a:pPr marL="0" lvl="0" indent="0" eaLnBrk="1" hangingPunct="1">
              <a:lnSpc>
                <a:spcPct val="85000"/>
              </a:lnSpc>
              <a:spcBef>
                <a:spcPts val="1200"/>
              </a:spcBef>
              <a:buClr>
                <a:srgbClr val="808080"/>
              </a:buClr>
              <a:buSzPct val="140000"/>
              <a:defRPr/>
            </a:pPr>
            <a:endParaRPr lang="de-DE" sz="16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5000"/>
              </a:lnSpc>
              <a:spcBef>
                <a:spcPct val="50000"/>
              </a:spcBef>
              <a:buClr>
                <a:schemeClr val="bg2"/>
              </a:buClr>
              <a:buSzPct val="140000"/>
              <a:defRPr/>
            </a:pPr>
            <a:endParaRPr lang="de-DE" sz="16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7848550" cy="504825"/>
          </a:xfrm>
        </p:spPr>
        <p:txBody>
          <a:bodyPr/>
          <a:lstStyle/>
          <a:p>
            <a:r>
              <a:rPr lang="de-DE" dirty="0"/>
              <a:t>TOP </a:t>
            </a:r>
            <a:r>
              <a:rPr lang="de-DE" dirty="0" smtClean="0"/>
              <a:t>3.1 </a:t>
            </a:r>
            <a:r>
              <a:rPr lang="de-DE" dirty="0"/>
              <a:t>Bericht der </a:t>
            </a:r>
            <a:r>
              <a:rPr lang="de-DE" dirty="0" smtClean="0"/>
              <a:t>Geschäftsführung (VII)</a:t>
            </a:r>
            <a:endParaRPr lang="de-DE" dirty="0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de-DE" altLang="de-DE" sz="1400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878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124743"/>
            <a:ext cx="8568952" cy="5183981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40000"/>
              <a:buFont typeface="Wingdings" panose="05000000000000000000" pitchFamily="2" charset="2"/>
              <a:buChar char="Ø"/>
              <a:defRPr/>
            </a:pPr>
            <a:r>
              <a:rPr lang="de-DE" sz="2000" b="1" dirty="0" smtClean="0">
                <a:cs typeface="Times New Roman" pitchFamily="18" charset="0"/>
              </a:rPr>
              <a:t>Teilnahme an Veranstaltungen (I):</a:t>
            </a:r>
          </a:p>
          <a:p>
            <a:pPr eaLnBrk="1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40000"/>
              <a:buFont typeface="Wingdings" panose="05000000000000000000" pitchFamily="2" charset="2"/>
              <a:buChar char="Ø"/>
              <a:defRPr/>
            </a:pPr>
            <a:endParaRPr lang="de-DE" sz="500" b="1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40000"/>
              <a:defRPr/>
            </a:pPr>
            <a:endParaRPr lang="de-DE" sz="500" b="1" dirty="0">
              <a:cs typeface="Times New Roman" pitchFamily="18" charset="0"/>
            </a:endParaRPr>
          </a:p>
          <a:p>
            <a:pPr marL="449263" indent="-271463" eaLnBrk="1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40000"/>
              <a:buFont typeface="Arial" pitchFamily="34" charset="0"/>
              <a:buChar char="•"/>
              <a:tabLst>
                <a:tab pos="1978025" algn="l"/>
              </a:tabLst>
              <a:defRPr/>
            </a:pPr>
            <a:r>
              <a:rPr lang="de-DE" sz="2000" dirty="0" smtClean="0">
                <a:cs typeface="Times New Roman" pitchFamily="18" charset="0"/>
              </a:rPr>
              <a:t>29.08.2023:</a:t>
            </a:r>
            <a:r>
              <a:rPr lang="de-DE" sz="2000" dirty="0">
                <a:cs typeface="Times New Roman" pitchFamily="18" charset="0"/>
              </a:rPr>
              <a:t>	</a:t>
            </a:r>
            <a:r>
              <a:rPr lang="de-DE" sz="2000" dirty="0" smtClean="0">
                <a:cs typeface="Times New Roman" pitchFamily="18" charset="0"/>
              </a:rPr>
              <a:t>	Netzwerktreffen (online)  „Aktion Biotonne 			Deutschland“ zur nächsten </a:t>
            </a:r>
            <a:r>
              <a:rPr lang="de-DE" sz="2000" dirty="0" err="1" smtClean="0">
                <a:cs typeface="Times New Roman" pitchFamily="18" charset="0"/>
              </a:rPr>
              <a:t>Biotonnenchallenge</a:t>
            </a:r>
            <a:endParaRPr lang="de-DE" sz="2000" dirty="0" smtClean="0">
              <a:cs typeface="Times New Roman" pitchFamily="18" charset="0"/>
            </a:endParaRPr>
          </a:p>
          <a:p>
            <a:pPr marL="449263" indent="-271463" eaLnBrk="1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40000"/>
              <a:buFont typeface="Arial" pitchFamily="34" charset="0"/>
              <a:buChar char="•"/>
              <a:tabLst>
                <a:tab pos="1978025" algn="l"/>
              </a:tabLst>
              <a:defRPr/>
            </a:pPr>
            <a:r>
              <a:rPr lang="de-DE" sz="2000" dirty="0" smtClean="0">
                <a:cs typeface="Times New Roman" pitchFamily="18" charset="0"/>
              </a:rPr>
              <a:t>21.09.2023:		57. Deutscher Torf- und </a:t>
            </a:r>
            <a:r>
              <a:rPr lang="de-DE" sz="2000" dirty="0" err="1" smtClean="0">
                <a:cs typeface="Times New Roman" pitchFamily="18" charset="0"/>
              </a:rPr>
              <a:t>Humustag</a:t>
            </a:r>
            <a:r>
              <a:rPr lang="de-DE" sz="2000" dirty="0" smtClean="0">
                <a:cs typeface="Times New Roman" pitchFamily="18" charset="0"/>
              </a:rPr>
              <a:t> des IVG in 			Bad Zwischenahn</a:t>
            </a:r>
            <a:endParaRPr lang="de-DE" sz="2000" dirty="0">
              <a:cs typeface="Times New Roman" pitchFamily="18" charset="0"/>
            </a:endParaRPr>
          </a:p>
          <a:p>
            <a:pPr marL="449263" indent="-271463" eaLnBrk="1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40000"/>
              <a:buFont typeface="Arial" pitchFamily="34" charset="0"/>
              <a:buChar char="•"/>
              <a:tabLst>
                <a:tab pos="1978025" algn="l"/>
              </a:tabLst>
              <a:defRPr/>
            </a:pPr>
            <a:r>
              <a:rPr lang="de-DE" sz="2000" dirty="0" smtClean="0">
                <a:cs typeface="Times New Roman" pitchFamily="18" charset="0"/>
              </a:rPr>
              <a:t>28.09.2023:</a:t>
            </a:r>
            <a:r>
              <a:rPr lang="de-DE" sz="2000" dirty="0">
                <a:cs typeface="Times New Roman" pitchFamily="18" charset="0"/>
              </a:rPr>
              <a:t>	</a:t>
            </a:r>
            <a:r>
              <a:rPr lang="de-DE" sz="2000" dirty="0" smtClean="0">
                <a:cs typeface="Times New Roman" pitchFamily="18" charset="0"/>
              </a:rPr>
              <a:t>	Webseminar der BGK „Bio- und Grüngutkompost 		im Ökolandbau“</a:t>
            </a:r>
            <a:endParaRPr lang="de-DE" sz="2000" dirty="0">
              <a:cs typeface="Times New Roman" pitchFamily="18" charset="0"/>
            </a:endParaRPr>
          </a:p>
          <a:p>
            <a:pPr marL="449263" indent="-271463" eaLnBrk="1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40000"/>
              <a:buFont typeface="Arial" pitchFamily="34" charset="0"/>
              <a:buChar char="•"/>
              <a:tabLst>
                <a:tab pos="1978025" algn="l"/>
              </a:tabLst>
              <a:defRPr/>
            </a:pPr>
            <a:r>
              <a:rPr lang="de-DE" sz="2000" dirty="0" smtClean="0">
                <a:cs typeface="Times New Roman" pitchFamily="18" charset="0"/>
              </a:rPr>
              <a:t>02.11.2023:		</a:t>
            </a:r>
            <a:r>
              <a:rPr lang="de-DE" sz="2000" u="sng" dirty="0" smtClean="0">
                <a:cs typeface="Times New Roman" pitchFamily="18" charset="0"/>
              </a:rPr>
              <a:t>Stand</a:t>
            </a:r>
            <a:r>
              <a:rPr lang="de-DE" sz="2000" dirty="0" smtClean="0">
                <a:cs typeface="Times New Roman" pitchFamily="18" charset="0"/>
              </a:rPr>
              <a:t> beim Fachforum Ökolandbau der LWK 			Niedersachsen in Hannover-</a:t>
            </a:r>
            <a:r>
              <a:rPr lang="de-DE" sz="2000" dirty="0" err="1" smtClean="0">
                <a:cs typeface="Times New Roman" pitchFamily="18" charset="0"/>
              </a:rPr>
              <a:t>Ahlem</a:t>
            </a:r>
            <a:r>
              <a:rPr lang="de-DE" sz="2000" dirty="0" smtClean="0">
                <a:cs typeface="Times New Roman" pitchFamily="18" charset="0"/>
              </a:rPr>
              <a:t> (Besetzung 			durch Britta Blum und Katrin Hampe)</a:t>
            </a:r>
          </a:p>
          <a:p>
            <a:pPr marL="449263" indent="-271463" eaLnBrk="1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40000"/>
              <a:buFont typeface="Arial" pitchFamily="34" charset="0"/>
              <a:buChar char="•"/>
              <a:tabLst>
                <a:tab pos="1978025" algn="l"/>
              </a:tabLst>
              <a:defRPr/>
            </a:pPr>
            <a:r>
              <a:rPr lang="de-DE" sz="2000" dirty="0">
                <a:cs typeface="Times New Roman" pitchFamily="18" charset="0"/>
              </a:rPr>
              <a:t>15.11.2023:		Seminar 3N „</a:t>
            </a:r>
            <a:r>
              <a:rPr lang="de-DE" sz="2000" dirty="0" err="1">
                <a:cs typeface="Times New Roman" pitchFamily="18" charset="0"/>
              </a:rPr>
              <a:t>Klimafarming</a:t>
            </a:r>
            <a:r>
              <a:rPr lang="de-DE" sz="2000" dirty="0">
                <a:cs typeface="Times New Roman" pitchFamily="18" charset="0"/>
              </a:rPr>
              <a:t> - Klimaschutz u. An-			</a:t>
            </a:r>
            <a:r>
              <a:rPr lang="de-DE" sz="2000" dirty="0" err="1">
                <a:cs typeface="Times New Roman" pitchFamily="18" charset="0"/>
              </a:rPr>
              <a:t>passung</a:t>
            </a:r>
            <a:r>
              <a:rPr lang="de-DE" sz="2000" dirty="0">
                <a:cs typeface="Times New Roman" pitchFamily="18" charset="0"/>
              </a:rPr>
              <a:t> an den Klimawandel durch C-speichern-		de Anbaukonzepte</a:t>
            </a:r>
            <a:r>
              <a:rPr lang="de-DE" sz="2000" dirty="0" smtClean="0">
                <a:cs typeface="Times New Roman" pitchFamily="18" charset="0"/>
              </a:rPr>
              <a:t>"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7848550" cy="504825"/>
          </a:xfrm>
        </p:spPr>
        <p:txBody>
          <a:bodyPr/>
          <a:lstStyle/>
          <a:p>
            <a:r>
              <a:rPr lang="de-DE" dirty="0"/>
              <a:t>TOP </a:t>
            </a:r>
            <a:r>
              <a:rPr lang="de-DE" dirty="0" smtClean="0"/>
              <a:t>3.1 </a:t>
            </a:r>
            <a:r>
              <a:rPr lang="de-DE" dirty="0"/>
              <a:t>Bericht der </a:t>
            </a:r>
            <a:r>
              <a:rPr lang="de-DE" dirty="0" smtClean="0"/>
              <a:t>Geschäftsführung (VIII)</a:t>
            </a:r>
            <a:endParaRPr lang="de-DE" dirty="0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de-DE" altLang="de-DE" sz="1400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575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124743"/>
            <a:ext cx="8568952" cy="5183981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40000"/>
              <a:buFont typeface="Wingdings" panose="05000000000000000000" pitchFamily="2" charset="2"/>
              <a:buChar char="Ø"/>
              <a:defRPr/>
            </a:pPr>
            <a:r>
              <a:rPr lang="de-DE" sz="2000" b="1" dirty="0" smtClean="0">
                <a:cs typeface="Times New Roman" pitchFamily="18" charset="0"/>
              </a:rPr>
              <a:t>Teilnahme an Veranstaltungen (II):</a:t>
            </a:r>
          </a:p>
          <a:p>
            <a:pPr eaLnBrk="1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40000"/>
              <a:buFont typeface="Wingdings" panose="05000000000000000000" pitchFamily="2" charset="2"/>
              <a:buChar char="Ø"/>
              <a:defRPr/>
            </a:pPr>
            <a:endParaRPr lang="de-DE" sz="500" b="1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40000"/>
              <a:defRPr/>
            </a:pPr>
            <a:endParaRPr lang="de-DE" sz="500" b="1" dirty="0">
              <a:cs typeface="Times New Roman" pitchFamily="18" charset="0"/>
            </a:endParaRPr>
          </a:p>
          <a:p>
            <a:pPr marL="449263" indent="-271463" eaLnBrk="1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40000"/>
              <a:buFont typeface="Arial" pitchFamily="34" charset="0"/>
              <a:buChar char="•"/>
              <a:tabLst>
                <a:tab pos="1978025" algn="l"/>
              </a:tabLst>
              <a:defRPr/>
            </a:pPr>
            <a:r>
              <a:rPr lang="de-DE" sz="2000" dirty="0" smtClean="0">
                <a:cs typeface="Times New Roman" pitchFamily="18" charset="0"/>
              </a:rPr>
              <a:t>16.-17.11.2023:</a:t>
            </a:r>
            <a:r>
              <a:rPr lang="de-DE" sz="2000" dirty="0">
                <a:cs typeface="Times New Roman" pitchFamily="18" charset="0"/>
              </a:rPr>
              <a:t>	</a:t>
            </a:r>
            <a:r>
              <a:rPr lang="de-DE" sz="2000" dirty="0" err="1">
                <a:cs typeface="Times New Roman" pitchFamily="18" charset="0"/>
              </a:rPr>
              <a:t>Humustag</a:t>
            </a:r>
            <a:r>
              <a:rPr lang="de-DE" sz="2000" dirty="0">
                <a:cs typeface="Times New Roman" pitchFamily="18" charset="0"/>
              </a:rPr>
              <a:t> und Mitgliederversammlung der </a:t>
            </a:r>
            <a:r>
              <a:rPr lang="de-DE" sz="2000" dirty="0" smtClean="0">
                <a:cs typeface="Times New Roman" pitchFamily="18" charset="0"/>
              </a:rPr>
              <a:t>BGK 			in Münster</a:t>
            </a:r>
            <a:endParaRPr lang="de-DE" sz="2000" dirty="0">
              <a:cs typeface="Times New Roman" pitchFamily="18" charset="0"/>
            </a:endParaRPr>
          </a:p>
          <a:p>
            <a:pPr marL="449263" indent="-271463" eaLnBrk="1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40000"/>
              <a:buFont typeface="Arial" pitchFamily="34" charset="0"/>
              <a:buChar char="•"/>
              <a:tabLst>
                <a:tab pos="1978025" algn="l"/>
              </a:tabLst>
              <a:defRPr/>
            </a:pPr>
            <a:r>
              <a:rPr lang="de-DE" sz="2000" dirty="0" smtClean="0">
                <a:cs typeface="Times New Roman" pitchFamily="18" charset="0"/>
              </a:rPr>
              <a:t>22.-23.11.2023:</a:t>
            </a:r>
            <a:r>
              <a:rPr lang="de-DE" sz="2000" dirty="0">
                <a:cs typeface="Times New Roman" pitchFamily="18" charset="0"/>
              </a:rPr>
              <a:t>	Mitgliederversammlung und Fachtagung der</a:t>
            </a:r>
            <a:br>
              <a:rPr lang="de-DE" sz="2000" dirty="0">
                <a:cs typeface="Times New Roman" pitchFamily="18" charset="0"/>
              </a:rPr>
            </a:br>
            <a:r>
              <a:rPr lang="de-DE" sz="2000" dirty="0">
                <a:cs typeface="Times New Roman" pitchFamily="18" charset="0"/>
              </a:rPr>
              <a:t>		ASA e.V</a:t>
            </a:r>
            <a:r>
              <a:rPr lang="de-DE" sz="2000" dirty="0" smtClean="0">
                <a:cs typeface="Times New Roman" pitchFamily="18" charset="0"/>
              </a:rPr>
              <a:t>. in Weimar</a:t>
            </a:r>
            <a:endParaRPr lang="de-DE" sz="2000" dirty="0">
              <a:cs typeface="Times New Roman" pitchFamily="18" charset="0"/>
            </a:endParaRPr>
          </a:p>
          <a:p>
            <a:pPr marL="449263" indent="-271463" eaLnBrk="1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40000"/>
              <a:buFont typeface="Arial" pitchFamily="34" charset="0"/>
              <a:buChar char="•"/>
              <a:tabLst>
                <a:tab pos="1978025" algn="l"/>
              </a:tabLst>
              <a:defRPr/>
            </a:pPr>
            <a:r>
              <a:rPr lang="de-DE" sz="2000" dirty="0" smtClean="0">
                <a:cs typeface="Times New Roman" pitchFamily="18" charset="0"/>
              </a:rPr>
              <a:t>28.-29.11.2023:	15. Hersfelder Biomasseforum in Bad Hersfeld</a:t>
            </a:r>
          </a:p>
          <a:p>
            <a:pPr marL="449263" indent="-271463" eaLnBrk="1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40000"/>
              <a:buFont typeface="Arial" pitchFamily="34" charset="0"/>
              <a:buChar char="•"/>
              <a:tabLst>
                <a:tab pos="1978025" algn="l"/>
              </a:tabLst>
              <a:defRPr/>
            </a:pPr>
            <a:r>
              <a:rPr lang="de-DE" sz="2000" dirty="0" smtClean="0">
                <a:cs typeface="Times New Roman" pitchFamily="18" charset="0"/>
              </a:rPr>
              <a:t>15.01.2024:		Online-Abstimmungsrunde „Verbändepapier zur 			Torfminderung“ (Gartenbauverbände, </a:t>
            </a:r>
            <a:r>
              <a:rPr lang="de-DE" sz="2000" dirty="0" err="1" smtClean="0">
                <a:cs typeface="Times New Roman" pitchFamily="18" charset="0"/>
              </a:rPr>
              <a:t>VHE‘s</a:t>
            </a:r>
            <a:r>
              <a:rPr lang="de-DE" sz="2000" dirty="0" smtClean="0">
                <a:cs typeface="Times New Roman" pitchFamily="18" charset="0"/>
              </a:rPr>
              <a:t>, </a:t>
            </a:r>
            <a:r>
              <a:rPr lang="de-DE" sz="2000" dirty="0" err="1" smtClean="0">
                <a:cs typeface="Times New Roman" pitchFamily="18" charset="0"/>
              </a:rPr>
              <a:t>ggs</a:t>
            </a:r>
            <a:r>
              <a:rPr lang="de-DE" sz="2000" dirty="0" smtClean="0">
                <a:cs typeface="Times New Roman" pitchFamily="18" charset="0"/>
              </a:rPr>
              <a:t> 		und BGK (nur) beratend dabei)</a:t>
            </a:r>
            <a:endParaRPr lang="de-DE" sz="2000" dirty="0">
              <a:cs typeface="Times New Roman" pitchFamily="18" charset="0"/>
            </a:endParaRPr>
          </a:p>
          <a:p>
            <a:pPr marL="449263" indent="-271463" eaLnBrk="1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40000"/>
              <a:buFont typeface="Arial" pitchFamily="34" charset="0"/>
              <a:buChar char="•"/>
              <a:tabLst>
                <a:tab pos="1978025" algn="l"/>
              </a:tabLst>
              <a:defRPr/>
            </a:pPr>
            <a:r>
              <a:rPr lang="de-DE" sz="2000" dirty="0" smtClean="0">
                <a:cs typeface="Times New Roman" pitchFamily="18" charset="0"/>
              </a:rPr>
              <a:t>17.01.2024:		6. Plenarsitzung des niedersächsischen </a:t>
            </a:r>
            <a:r>
              <a:rPr lang="de-DE" sz="2000" dirty="0" err="1" smtClean="0">
                <a:cs typeface="Times New Roman" pitchFamily="18" charset="0"/>
              </a:rPr>
              <a:t>Torfer</a:t>
            </a:r>
            <a:r>
              <a:rPr lang="de-DE" sz="2000" dirty="0" smtClean="0">
                <a:cs typeface="Times New Roman" pitchFamily="18" charset="0"/>
              </a:rPr>
              <a:t>-			</a:t>
            </a:r>
            <a:r>
              <a:rPr lang="de-DE" sz="2000" dirty="0" err="1" smtClean="0">
                <a:cs typeface="Times New Roman" pitchFamily="18" charset="0"/>
              </a:rPr>
              <a:t>satzforums</a:t>
            </a:r>
            <a:r>
              <a:rPr lang="de-DE" sz="2000" dirty="0" smtClean="0">
                <a:cs typeface="Times New Roman" pitchFamily="18" charset="0"/>
              </a:rPr>
              <a:t> (u.a. mit der niedersächsischen Land-		</a:t>
            </a:r>
            <a:r>
              <a:rPr lang="de-DE" sz="2000" dirty="0" err="1" smtClean="0">
                <a:cs typeface="Times New Roman" pitchFamily="18" charset="0"/>
              </a:rPr>
              <a:t>wirtschaftsministerin</a:t>
            </a:r>
            <a:r>
              <a:rPr lang="de-DE" sz="2000" dirty="0" smtClean="0">
                <a:cs typeface="Times New Roman" pitchFamily="18" charset="0"/>
              </a:rPr>
              <a:t> Miriam Staudte)</a:t>
            </a:r>
            <a:endParaRPr lang="de-DE" sz="2000" dirty="0">
              <a:cs typeface="Times New Roman" pitchFamily="18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7848550" cy="504825"/>
          </a:xfrm>
        </p:spPr>
        <p:txBody>
          <a:bodyPr/>
          <a:lstStyle/>
          <a:p>
            <a:r>
              <a:rPr lang="de-DE" dirty="0"/>
              <a:t>TOP </a:t>
            </a:r>
            <a:r>
              <a:rPr lang="de-DE" dirty="0" smtClean="0"/>
              <a:t>3.1 </a:t>
            </a:r>
            <a:r>
              <a:rPr lang="de-DE" dirty="0"/>
              <a:t>Bericht der </a:t>
            </a:r>
            <a:r>
              <a:rPr lang="de-DE" dirty="0" smtClean="0"/>
              <a:t>Geschäftsführung (IX)</a:t>
            </a:r>
            <a:endParaRPr lang="de-DE" dirty="0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de-DE" altLang="de-DE" sz="1400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9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35304" y="1268165"/>
            <a:ext cx="8568952" cy="504056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40000"/>
              <a:buFont typeface="Wingdings" panose="05000000000000000000" pitchFamily="2" charset="2"/>
              <a:buChar char="Ø"/>
              <a:defRPr/>
            </a:pPr>
            <a:r>
              <a:rPr lang="de-DE" sz="2000" b="1" dirty="0" smtClean="0">
                <a:cs typeface="Times New Roman" pitchFamily="18" charset="0"/>
              </a:rPr>
              <a:t>Teilnahme an Veranstaltungen (III):</a:t>
            </a:r>
          </a:p>
          <a:p>
            <a:pPr eaLnBrk="1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40000"/>
              <a:buFont typeface="Wingdings" panose="05000000000000000000" pitchFamily="2" charset="2"/>
              <a:buChar char="Ø"/>
              <a:defRPr/>
            </a:pPr>
            <a:endParaRPr lang="de-DE" sz="500" b="1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40000"/>
              <a:defRPr/>
            </a:pPr>
            <a:endParaRPr lang="de-DE" sz="500" b="1" dirty="0">
              <a:cs typeface="Times New Roman" pitchFamily="18" charset="0"/>
            </a:endParaRPr>
          </a:p>
          <a:p>
            <a:pPr marL="449263" indent="-271463" eaLnBrk="1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40000"/>
              <a:buFont typeface="Arial" pitchFamily="34" charset="0"/>
              <a:buChar char="•"/>
              <a:tabLst>
                <a:tab pos="1978025" algn="l"/>
              </a:tabLst>
              <a:defRPr/>
            </a:pPr>
            <a:r>
              <a:rPr lang="de-DE" sz="2000" dirty="0" smtClean="0">
                <a:cs typeface="Times New Roman" pitchFamily="18" charset="0"/>
              </a:rPr>
              <a:t>24.01.2024:</a:t>
            </a:r>
            <a:r>
              <a:rPr lang="de-DE" sz="2000" dirty="0">
                <a:cs typeface="Times New Roman" pitchFamily="18" charset="0"/>
              </a:rPr>
              <a:t>	</a:t>
            </a:r>
            <a:r>
              <a:rPr lang="de-DE" sz="2000" dirty="0" smtClean="0">
                <a:cs typeface="Times New Roman" pitchFamily="18" charset="0"/>
              </a:rPr>
              <a:t>	Netzwerk-Bildung Niedersachsenabend im </a:t>
            </a:r>
            <a:br>
              <a:rPr lang="de-DE" sz="2000" dirty="0" smtClean="0">
                <a:cs typeface="Times New Roman" pitchFamily="18" charset="0"/>
              </a:rPr>
            </a:br>
            <a:r>
              <a:rPr lang="de-DE" sz="2000" dirty="0" smtClean="0">
                <a:cs typeface="Times New Roman" pitchFamily="18" charset="0"/>
              </a:rPr>
              <a:t>		Rahmen der Intern. Grünen Woche in Berlin</a:t>
            </a:r>
            <a:endParaRPr lang="de-DE" sz="2000" dirty="0">
              <a:solidFill>
                <a:srgbClr val="FF0000"/>
              </a:solidFill>
              <a:cs typeface="Times New Roman" pitchFamily="18" charset="0"/>
            </a:endParaRPr>
          </a:p>
          <a:p>
            <a:pPr marL="449263" indent="-271463" eaLnBrk="1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40000"/>
              <a:buFont typeface="Arial" pitchFamily="34" charset="0"/>
              <a:buChar char="•"/>
              <a:tabLst>
                <a:tab pos="1978025" algn="l"/>
              </a:tabLst>
              <a:defRPr/>
            </a:pPr>
            <a:endParaRPr lang="de-DE" sz="20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7848550" cy="504825"/>
          </a:xfrm>
        </p:spPr>
        <p:txBody>
          <a:bodyPr/>
          <a:lstStyle/>
          <a:p>
            <a:r>
              <a:rPr lang="de-DE" dirty="0"/>
              <a:t>TOP </a:t>
            </a:r>
            <a:r>
              <a:rPr lang="de-DE" dirty="0" smtClean="0"/>
              <a:t>3.1 </a:t>
            </a:r>
            <a:r>
              <a:rPr lang="de-DE" dirty="0"/>
              <a:t>Bericht der </a:t>
            </a:r>
            <a:r>
              <a:rPr lang="de-DE" dirty="0" smtClean="0"/>
              <a:t>Geschäftsführung (X)</a:t>
            </a:r>
            <a:endParaRPr lang="de-DE" dirty="0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de-DE" altLang="de-DE" sz="1400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08920"/>
            <a:ext cx="4536504" cy="288032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77776"/>
            <a:ext cx="4104456" cy="383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0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Tagesordnung zur 35. Mitgliederversammlung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59"/>
            <a:ext cx="8496944" cy="5039965"/>
          </a:xfrm>
        </p:spPr>
        <p:txBody>
          <a:bodyPr/>
          <a:lstStyle/>
          <a:p>
            <a:pPr marL="542925" marR="387985" lvl="0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b="1" dirty="0" smtClean="0">
                <a:ea typeface="Times New Roman"/>
                <a:cs typeface="Times New Roman"/>
              </a:rPr>
              <a:t>Begrüßung</a:t>
            </a:r>
            <a:r>
              <a:rPr lang="de-DE" sz="2000" b="1" dirty="0">
                <a:ea typeface="Times New Roman"/>
                <a:cs typeface="Times New Roman"/>
              </a:rPr>
              <a:t>, Genehmigung der Tagesordnung </a:t>
            </a:r>
            <a:r>
              <a:rPr lang="de-DE" sz="2000" b="1" dirty="0" smtClean="0">
                <a:ea typeface="Times New Roman"/>
                <a:cs typeface="Times New Roman"/>
              </a:rPr>
              <a:t>und </a:t>
            </a:r>
            <a:br>
              <a:rPr lang="de-DE" sz="2000" b="1" dirty="0" smtClean="0">
                <a:ea typeface="Times New Roman"/>
                <a:cs typeface="Times New Roman"/>
              </a:rPr>
            </a:br>
            <a:r>
              <a:rPr lang="de-DE" sz="2000" b="1" dirty="0" smtClean="0">
                <a:ea typeface="Times New Roman"/>
                <a:cs typeface="Times New Roman"/>
              </a:rPr>
              <a:t>Feststellung der Beschlussfähigkeit</a:t>
            </a:r>
          </a:p>
          <a:p>
            <a:pPr marL="542925" marR="387985" lvl="0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b="1" dirty="0" smtClean="0">
                <a:cs typeface="Times New Roman"/>
              </a:rPr>
              <a:t>D</a:t>
            </a:r>
            <a:r>
              <a:rPr lang="de-DE" sz="2000" b="1" dirty="0" smtClean="0"/>
              <a:t>urchsprache und Genehmigung </a:t>
            </a:r>
            <a:r>
              <a:rPr lang="de-DE" sz="2000" b="1" dirty="0"/>
              <a:t>des Protokolls </a:t>
            </a:r>
            <a:r>
              <a:rPr lang="de-DE" sz="2000" b="1" dirty="0" smtClean="0"/>
              <a:t>über die </a:t>
            </a:r>
            <a:br>
              <a:rPr lang="de-DE" sz="2000" b="1" dirty="0" smtClean="0"/>
            </a:br>
            <a:r>
              <a:rPr lang="de-DE" sz="2000" b="1" dirty="0" smtClean="0"/>
              <a:t>35. Mitgliederversammlung des VHE-Nord am 15.06.2023</a:t>
            </a:r>
          </a:p>
          <a:p>
            <a:pPr marL="542925" marR="387985" lvl="0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b="1" dirty="0" smtClean="0">
                <a:ea typeface="Times New Roman"/>
                <a:cs typeface="Times New Roman"/>
              </a:rPr>
              <a:t>Berichtspunkte</a:t>
            </a:r>
          </a:p>
          <a:p>
            <a:pPr marL="542925" marR="387985" lvl="0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b="1" dirty="0" smtClean="0">
                <a:ea typeface="Times New Roman"/>
                <a:cs typeface="Times New Roman"/>
              </a:rPr>
              <a:t>Haushaltsabschluss 2023</a:t>
            </a:r>
          </a:p>
          <a:p>
            <a:pPr marL="542925" marR="387985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b="1" dirty="0" smtClean="0">
                <a:ea typeface="Times New Roman"/>
                <a:cs typeface="Times New Roman"/>
              </a:rPr>
              <a:t>Laufendes </a:t>
            </a:r>
            <a:r>
              <a:rPr lang="de-DE" sz="2000" b="1" dirty="0">
                <a:ea typeface="Times New Roman"/>
                <a:cs typeface="Times New Roman"/>
              </a:rPr>
              <a:t>Wirtschaftsjahr und Haushaltsplan </a:t>
            </a:r>
            <a:r>
              <a:rPr lang="de-DE" sz="2000" b="1" dirty="0" smtClean="0">
                <a:ea typeface="Times New Roman"/>
                <a:cs typeface="Times New Roman"/>
              </a:rPr>
              <a:t>2025 </a:t>
            </a:r>
          </a:p>
          <a:p>
            <a:pPr marL="542925" marR="387985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b="1" dirty="0" smtClean="0">
                <a:ea typeface="Times New Roman"/>
                <a:cs typeface="Times New Roman"/>
              </a:rPr>
              <a:t>Personalien</a:t>
            </a:r>
          </a:p>
          <a:p>
            <a:pPr marL="542925" marR="387985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b="1" dirty="0" smtClean="0">
                <a:ea typeface="Times New Roman"/>
                <a:cs typeface="Times New Roman"/>
              </a:rPr>
              <a:t>Möglichkeit der Kurzvorstellung neuer Mitgliedsbetriebe</a:t>
            </a:r>
          </a:p>
          <a:p>
            <a:pPr marL="542925" marR="387985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b="1" dirty="0" smtClean="0">
                <a:ea typeface="Times New Roman"/>
                <a:cs typeface="Times New Roman"/>
              </a:rPr>
              <a:t>Verschiedenes</a:t>
            </a:r>
          </a:p>
          <a:p>
            <a:pPr marL="542925" marR="387985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b="1" dirty="0" smtClean="0">
                <a:ea typeface="Times New Roman"/>
                <a:cs typeface="Times New Roman"/>
              </a:rPr>
              <a:t>Termine 	</a:t>
            </a:r>
            <a:r>
              <a:rPr lang="de-DE" sz="1800" b="1" dirty="0" smtClean="0">
                <a:ea typeface="Times New Roman"/>
                <a:cs typeface="Times New Roman"/>
              </a:rPr>
              <a:t>	</a:t>
            </a:r>
            <a:r>
              <a:rPr lang="de-DE" sz="1800" i="1" dirty="0"/>
              <a:t> </a:t>
            </a:r>
            <a:endParaRPr lang="de-DE" sz="1800" b="1" i="1" dirty="0">
              <a:ea typeface="Times New Roman"/>
              <a:cs typeface="Times New Roman"/>
            </a:endParaRPr>
          </a:p>
          <a:p>
            <a:pPr marL="0" marR="387985" indent="0" algn="ctr">
              <a:spcBef>
                <a:spcPts val="800"/>
              </a:spcBef>
              <a:spcAft>
                <a:spcPts val="0"/>
              </a:spcAft>
            </a:pPr>
            <a:r>
              <a:rPr lang="de-DE" sz="1800" b="1" dirty="0" smtClean="0">
                <a:ea typeface="Times New Roman"/>
                <a:cs typeface="Times New Roman"/>
              </a:rPr>
              <a:t>	</a:t>
            </a:r>
          </a:p>
          <a:p>
            <a:pPr marL="0" marR="387985" indent="0">
              <a:spcBef>
                <a:spcPts val="800"/>
              </a:spcBef>
              <a:spcAft>
                <a:spcPts val="0"/>
              </a:spcAft>
            </a:pPr>
            <a:endParaRPr lang="de-DE" sz="1800" dirty="0" smtClean="0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de-DE" altLang="de-DE" sz="1400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35304" y="1268165"/>
            <a:ext cx="8568952" cy="504056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40000"/>
              <a:buFont typeface="Wingdings" panose="05000000000000000000" pitchFamily="2" charset="2"/>
              <a:buChar char="Ø"/>
              <a:defRPr/>
            </a:pPr>
            <a:r>
              <a:rPr lang="de-DE" sz="2000" b="1" dirty="0" smtClean="0">
                <a:cs typeface="Times New Roman" pitchFamily="18" charset="0"/>
              </a:rPr>
              <a:t>Teilnahme an Veranstaltungen (IV):</a:t>
            </a:r>
          </a:p>
          <a:p>
            <a:pPr eaLnBrk="1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40000"/>
              <a:buFont typeface="Wingdings" panose="05000000000000000000" pitchFamily="2" charset="2"/>
              <a:buChar char="Ø"/>
              <a:defRPr/>
            </a:pPr>
            <a:endParaRPr lang="de-DE" sz="500" b="1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40000"/>
              <a:defRPr/>
            </a:pPr>
            <a:endParaRPr lang="de-DE" sz="500" b="1" dirty="0">
              <a:cs typeface="Times New Roman" pitchFamily="18" charset="0"/>
            </a:endParaRPr>
          </a:p>
          <a:p>
            <a:pPr marL="449263" indent="-271463" eaLnBrk="1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40000"/>
              <a:buFont typeface="Arial" pitchFamily="34" charset="0"/>
              <a:buChar char="•"/>
              <a:tabLst>
                <a:tab pos="1978025" algn="l"/>
              </a:tabLst>
              <a:defRPr/>
            </a:pPr>
            <a:r>
              <a:rPr lang="de-DE" sz="2000" dirty="0" smtClean="0">
                <a:cs typeface="Times New Roman" pitchFamily="18" charset="0"/>
              </a:rPr>
              <a:t>24.01.2024:</a:t>
            </a:r>
            <a:r>
              <a:rPr lang="de-DE" sz="2000" dirty="0">
                <a:cs typeface="Times New Roman" pitchFamily="18" charset="0"/>
              </a:rPr>
              <a:t>	</a:t>
            </a:r>
            <a:r>
              <a:rPr lang="de-DE" sz="2000" dirty="0" smtClean="0">
                <a:cs typeface="Times New Roman" pitchFamily="18" charset="0"/>
              </a:rPr>
              <a:t>	Netzwerk-Bildung Niedersachsenabend im </a:t>
            </a:r>
            <a:br>
              <a:rPr lang="de-DE" sz="2000" dirty="0" smtClean="0">
                <a:cs typeface="Times New Roman" pitchFamily="18" charset="0"/>
              </a:rPr>
            </a:br>
            <a:r>
              <a:rPr lang="de-DE" sz="2000" dirty="0" smtClean="0">
                <a:cs typeface="Times New Roman" pitchFamily="18" charset="0"/>
              </a:rPr>
              <a:t>		Rahmen der Intern. Grünen Woche in Berlin</a:t>
            </a:r>
            <a:endParaRPr lang="de-DE" sz="2000" dirty="0">
              <a:cs typeface="Times New Roman" pitchFamily="18" charset="0"/>
            </a:endParaRPr>
          </a:p>
          <a:p>
            <a:pPr marL="449263" indent="-271463" eaLnBrk="1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40000"/>
              <a:buFont typeface="Arial" pitchFamily="34" charset="0"/>
              <a:buChar char="•"/>
              <a:tabLst>
                <a:tab pos="1978025" algn="l"/>
              </a:tabLst>
              <a:defRPr/>
            </a:pPr>
            <a:r>
              <a:rPr lang="de-DE" sz="2000" dirty="0" smtClean="0">
                <a:cs typeface="Times New Roman" pitchFamily="18" charset="0"/>
              </a:rPr>
              <a:t>22.-23.02.2024:	Vortrag im Rahmen des IFAAS-Seminars und 			</a:t>
            </a:r>
            <a:r>
              <a:rPr lang="de-DE" sz="2000" dirty="0" err="1" smtClean="0">
                <a:cs typeface="Times New Roman" pitchFamily="18" charset="0"/>
              </a:rPr>
              <a:t>Efb</a:t>
            </a:r>
            <a:r>
              <a:rPr lang="de-DE" sz="2000" dirty="0" smtClean="0">
                <a:cs typeface="Times New Roman" pitchFamily="18" charset="0"/>
              </a:rPr>
              <a:t>-Fortbildung („Auffrischungslehrgang“)</a:t>
            </a:r>
          </a:p>
          <a:p>
            <a:pPr marL="449263" indent="-271463" eaLnBrk="1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40000"/>
              <a:buFont typeface="Arial" pitchFamily="34" charset="0"/>
              <a:buChar char="•"/>
              <a:tabLst>
                <a:tab pos="1978025" algn="l"/>
              </a:tabLst>
              <a:defRPr/>
            </a:pPr>
            <a:r>
              <a:rPr lang="de-DE" sz="2000" dirty="0" smtClean="0">
                <a:cs typeface="Times New Roman" pitchFamily="18" charset="0"/>
              </a:rPr>
              <a:t>26.-27.03.2024:	Pflanzenkohletagung der Hochschule </a:t>
            </a:r>
            <a:r>
              <a:rPr lang="de-DE" sz="2000" dirty="0" err="1" smtClean="0">
                <a:cs typeface="Times New Roman" pitchFamily="18" charset="0"/>
              </a:rPr>
              <a:t>Geisenheim</a:t>
            </a:r>
            <a:r>
              <a:rPr lang="de-DE" sz="2000" dirty="0" smtClean="0">
                <a:cs typeface="Times New Roman" pitchFamily="18" charset="0"/>
              </a:rPr>
              <a:t> 		in </a:t>
            </a:r>
            <a:r>
              <a:rPr lang="de-DE" sz="2000" dirty="0" err="1" smtClean="0">
                <a:cs typeface="Times New Roman" pitchFamily="18" charset="0"/>
              </a:rPr>
              <a:t>Geisenheim</a:t>
            </a:r>
            <a:r>
              <a:rPr lang="de-DE" sz="2000" dirty="0" smtClean="0">
                <a:cs typeface="Times New Roman" pitchFamily="18" charset="0"/>
              </a:rPr>
              <a:t> und Besichtigung einer </a:t>
            </a:r>
            <a:r>
              <a:rPr lang="de-DE" sz="2000" dirty="0" err="1" smtClean="0">
                <a:cs typeface="Times New Roman" pitchFamily="18" charset="0"/>
              </a:rPr>
              <a:t>Verkoh</a:t>
            </a:r>
            <a:r>
              <a:rPr lang="de-DE" sz="2000" dirty="0" smtClean="0">
                <a:cs typeface="Times New Roman" pitchFamily="18" charset="0"/>
              </a:rPr>
              <a:t>-			</a:t>
            </a:r>
            <a:r>
              <a:rPr lang="de-DE" sz="2000" dirty="0" err="1" smtClean="0">
                <a:cs typeface="Times New Roman" pitchFamily="18" charset="0"/>
              </a:rPr>
              <a:t>lungsanlage</a:t>
            </a:r>
            <a:r>
              <a:rPr lang="de-DE" sz="2000" dirty="0" smtClean="0">
                <a:cs typeface="Times New Roman" pitchFamily="18" charset="0"/>
              </a:rPr>
              <a:t> der EAD in Darmstadt (für aha)</a:t>
            </a:r>
          </a:p>
          <a:p>
            <a:pPr marL="449263" indent="-271463" eaLnBrk="1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40000"/>
              <a:buFont typeface="Arial" pitchFamily="34" charset="0"/>
              <a:buChar char="•"/>
              <a:tabLst>
                <a:tab pos="1978025" algn="l"/>
              </a:tabLst>
              <a:defRPr/>
            </a:pPr>
            <a:r>
              <a:rPr lang="de-DE" sz="2000" dirty="0" smtClean="0">
                <a:cs typeface="Times New Roman" pitchFamily="18" charset="0"/>
              </a:rPr>
              <a:t>09.-11.04.2024:</a:t>
            </a:r>
            <a:r>
              <a:rPr lang="de-DE" sz="2000" dirty="0">
                <a:cs typeface="Times New Roman" pitchFamily="18" charset="0"/>
              </a:rPr>
              <a:t>	</a:t>
            </a:r>
            <a:r>
              <a:rPr lang="de-DE" sz="2000" dirty="0" smtClean="0">
                <a:cs typeface="Times New Roman" pitchFamily="18" charset="0"/>
              </a:rPr>
              <a:t>35. </a:t>
            </a:r>
            <a:r>
              <a:rPr lang="de-DE" sz="2000" dirty="0">
                <a:cs typeface="Times New Roman" pitchFamily="18" charset="0"/>
              </a:rPr>
              <a:t>Kasseler Abfallforum in </a:t>
            </a:r>
            <a:r>
              <a:rPr lang="de-DE" sz="2000" dirty="0" smtClean="0">
                <a:cs typeface="Times New Roman" pitchFamily="18" charset="0"/>
              </a:rPr>
              <a:t>Kassel</a:t>
            </a:r>
          </a:p>
          <a:p>
            <a:pPr marL="449263" indent="-271463" eaLnBrk="1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40000"/>
              <a:buFont typeface="Arial" pitchFamily="34" charset="0"/>
              <a:buChar char="•"/>
              <a:tabLst>
                <a:tab pos="1978025" algn="l"/>
              </a:tabLst>
              <a:defRPr/>
            </a:pPr>
            <a:r>
              <a:rPr lang="de-DE" sz="2000" dirty="0" smtClean="0">
                <a:cs typeface="Times New Roman" pitchFamily="18" charset="0"/>
              </a:rPr>
              <a:t>14.-16.05.2024:</a:t>
            </a:r>
            <a:r>
              <a:rPr lang="de-DE" sz="2000" dirty="0">
                <a:cs typeface="Times New Roman" pitchFamily="18" charset="0"/>
              </a:rPr>
              <a:t>	</a:t>
            </a:r>
            <a:r>
              <a:rPr lang="de-DE" sz="2000" dirty="0" smtClean="0">
                <a:cs typeface="Times New Roman" pitchFamily="18" charset="0"/>
              </a:rPr>
              <a:t>IFAT in München</a:t>
            </a:r>
          </a:p>
          <a:p>
            <a:pPr marL="449263" indent="-271463" eaLnBrk="1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40000"/>
              <a:buFont typeface="Arial" pitchFamily="34" charset="0"/>
              <a:buChar char="•"/>
              <a:tabLst>
                <a:tab pos="1978025" algn="l"/>
              </a:tabLst>
              <a:defRPr/>
            </a:pPr>
            <a:r>
              <a:rPr lang="de-DE" sz="2000" dirty="0" smtClean="0">
                <a:cs typeface="Times New Roman" pitchFamily="18" charset="0"/>
              </a:rPr>
              <a:t>21.05.2024</a:t>
            </a:r>
            <a:r>
              <a:rPr lang="de-DE" sz="2000" dirty="0">
                <a:cs typeface="Times New Roman" pitchFamily="18" charset="0"/>
              </a:rPr>
              <a:t>:		</a:t>
            </a:r>
            <a:r>
              <a:rPr lang="de-DE" sz="2000" dirty="0" smtClean="0">
                <a:cs typeface="Times New Roman" pitchFamily="18" charset="0"/>
              </a:rPr>
              <a:t>125-Jahr-Jubiläumsfeier der </a:t>
            </a:r>
            <a:r>
              <a:rPr lang="de-DE" sz="2000" dirty="0" err="1" smtClean="0">
                <a:cs typeface="Times New Roman" pitchFamily="18" charset="0"/>
              </a:rPr>
              <a:t>Landwirtschaftskam</a:t>
            </a:r>
            <a:r>
              <a:rPr lang="de-DE" sz="2000" dirty="0" smtClean="0">
                <a:cs typeface="Times New Roman" pitchFamily="18" charset="0"/>
              </a:rPr>
              <a:t>-		</a:t>
            </a:r>
            <a:r>
              <a:rPr lang="de-DE" sz="2000" dirty="0" err="1" smtClean="0">
                <a:cs typeface="Times New Roman" pitchFamily="18" charset="0"/>
              </a:rPr>
              <a:t>mer</a:t>
            </a:r>
            <a:r>
              <a:rPr lang="de-DE" sz="2000" dirty="0" smtClean="0">
                <a:cs typeface="Times New Roman" pitchFamily="18" charset="0"/>
              </a:rPr>
              <a:t> Niedersachsen in Hannover-</a:t>
            </a:r>
            <a:r>
              <a:rPr lang="de-DE" sz="2000" dirty="0" err="1" smtClean="0">
                <a:cs typeface="Times New Roman" pitchFamily="18" charset="0"/>
              </a:rPr>
              <a:t>Ahlem</a:t>
            </a:r>
            <a:endParaRPr lang="de-DE" sz="2000" dirty="0">
              <a:cs typeface="Times New Roman" pitchFamily="18" charset="0"/>
            </a:endParaRPr>
          </a:p>
          <a:p>
            <a:pPr marL="449263" indent="-271463" eaLnBrk="1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40000"/>
              <a:buFont typeface="Arial" pitchFamily="34" charset="0"/>
              <a:buChar char="•"/>
              <a:tabLst>
                <a:tab pos="1978025" algn="l"/>
              </a:tabLst>
              <a:defRPr/>
            </a:pPr>
            <a:endParaRPr lang="de-DE" sz="2000" dirty="0">
              <a:solidFill>
                <a:srgbClr val="FF0000"/>
              </a:solidFill>
              <a:cs typeface="Times New Roman" pitchFamily="18" charset="0"/>
            </a:endParaRPr>
          </a:p>
          <a:p>
            <a:pPr marL="449263" indent="-271463" eaLnBrk="1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40000"/>
              <a:buFont typeface="Arial" pitchFamily="34" charset="0"/>
              <a:buChar char="•"/>
              <a:tabLst>
                <a:tab pos="1978025" algn="l"/>
              </a:tabLst>
              <a:defRPr/>
            </a:pPr>
            <a:endParaRPr lang="de-DE" sz="20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7848550" cy="504825"/>
          </a:xfrm>
        </p:spPr>
        <p:txBody>
          <a:bodyPr/>
          <a:lstStyle/>
          <a:p>
            <a:r>
              <a:rPr lang="de-DE" dirty="0"/>
              <a:t>TOP </a:t>
            </a:r>
            <a:r>
              <a:rPr lang="de-DE" dirty="0" smtClean="0"/>
              <a:t>3.1 </a:t>
            </a:r>
            <a:r>
              <a:rPr lang="de-DE" dirty="0"/>
              <a:t>Bericht der </a:t>
            </a:r>
            <a:r>
              <a:rPr lang="de-DE" dirty="0" smtClean="0"/>
              <a:t>Geschäftsführung (XI)</a:t>
            </a:r>
            <a:endParaRPr lang="de-DE" dirty="0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de-DE" altLang="de-DE" sz="1400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356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23529" y="1268760"/>
            <a:ext cx="8496944" cy="4968552"/>
          </a:xfrm>
        </p:spPr>
        <p:txBody>
          <a:bodyPr/>
          <a:lstStyle/>
          <a:p>
            <a:pPr marL="615950" lvl="0" eaLnBrk="1" hangingPunct="1">
              <a:lnSpc>
                <a:spcPct val="85000"/>
              </a:lnSpc>
              <a:spcBef>
                <a:spcPts val="1200"/>
              </a:spcBef>
              <a:buClr>
                <a:srgbClr val="808080"/>
              </a:buClr>
              <a:buSzPct val="140000"/>
              <a:buFont typeface="Wingdings" panose="05000000000000000000" pitchFamily="2" charset="2"/>
              <a:buChar char="Ø"/>
              <a:defRPr/>
            </a:pPr>
            <a:r>
              <a:rPr lang="de-DE" sz="2000" b="1" dirty="0" smtClean="0"/>
              <a:t>Ziele der nächsten Monate</a:t>
            </a:r>
            <a:r>
              <a:rPr lang="de-DE" sz="2000" dirty="0" smtClean="0"/>
              <a:t>: </a:t>
            </a:r>
          </a:p>
          <a:p>
            <a:pPr marL="725488" lvl="0" indent="-193675" eaLnBrk="1" hangingPunct="1">
              <a:lnSpc>
                <a:spcPct val="85000"/>
              </a:lnSpc>
              <a:spcBef>
                <a:spcPts val="1200"/>
              </a:spcBef>
              <a:buClr>
                <a:srgbClr val="808080"/>
              </a:buClr>
              <a:buSzPct val="140000"/>
              <a:buFont typeface="Symbol" panose="05050102010706020507" pitchFamily="18" charset="2"/>
              <a:buChar char="-"/>
              <a:defRPr/>
            </a:pPr>
            <a:endParaRPr lang="de-DE" sz="2000" dirty="0" smtClean="0"/>
          </a:p>
          <a:p>
            <a:pPr marL="874713" lvl="0" eaLnBrk="1" hangingPunct="1">
              <a:lnSpc>
                <a:spcPct val="85000"/>
              </a:lnSpc>
              <a:spcBef>
                <a:spcPts val="1200"/>
              </a:spcBef>
              <a:buClr>
                <a:srgbClr val="80808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de-DE" sz="2000" dirty="0" smtClean="0"/>
              <a:t>QB-Besuche</a:t>
            </a:r>
          </a:p>
          <a:p>
            <a:pPr marL="874713" lvl="0" eaLnBrk="1" hangingPunct="1">
              <a:lnSpc>
                <a:spcPct val="85000"/>
              </a:lnSpc>
              <a:spcBef>
                <a:spcPts val="1200"/>
              </a:spcBef>
              <a:buClr>
                <a:srgbClr val="80808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de-DE" sz="2000" dirty="0" smtClean="0"/>
              <a:t>Vorbereitung und Beteiligung an den Gremienveranstaltungen des zweiten Halbjahres</a:t>
            </a:r>
          </a:p>
          <a:p>
            <a:pPr marL="874713" eaLnBrk="1" hangingPunct="1">
              <a:lnSpc>
                <a:spcPct val="85000"/>
              </a:lnSpc>
              <a:spcBef>
                <a:spcPts val="1200"/>
              </a:spcBef>
              <a:buClr>
                <a:srgbClr val="80808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de-DE" sz="2000" dirty="0"/>
              <a:t>Überprüfung und ggf. Erstellung eines Satzungsentwurfs</a:t>
            </a:r>
          </a:p>
          <a:p>
            <a:pPr marL="874713" eaLnBrk="1" hangingPunct="1">
              <a:lnSpc>
                <a:spcPct val="85000"/>
              </a:lnSpc>
              <a:spcBef>
                <a:spcPts val="1200"/>
              </a:spcBef>
              <a:buClr>
                <a:srgbClr val="80808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de-DE" sz="2000" dirty="0"/>
              <a:t>Aktualisierung und Ausbau der vorhandenen </a:t>
            </a:r>
            <a:r>
              <a:rPr lang="de-DE" sz="2000" dirty="0" smtClean="0"/>
              <a:t>Adressdatenbank, insbesondere die Verteilerkreise bereiten Probleme</a:t>
            </a:r>
            <a:endParaRPr lang="de-DE" sz="2000" dirty="0"/>
          </a:p>
          <a:p>
            <a:pPr marL="874713" eaLnBrk="1" hangingPunct="1">
              <a:lnSpc>
                <a:spcPct val="85000"/>
              </a:lnSpc>
              <a:spcBef>
                <a:spcPts val="1200"/>
              </a:spcBef>
              <a:buClr>
                <a:srgbClr val="80808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de-DE" sz="2000" dirty="0" smtClean="0"/>
              <a:t>Weiterhin Mitgliedergewinnung für breitere Unterstützung der Verbandsarbeit (Landkreise</a:t>
            </a:r>
            <a:r>
              <a:rPr lang="de-DE" sz="2000" dirty="0"/>
              <a:t>, Städte, Betriebe)</a:t>
            </a:r>
          </a:p>
          <a:p>
            <a:pPr marL="874713" eaLnBrk="1" hangingPunct="1">
              <a:lnSpc>
                <a:spcPct val="85000"/>
              </a:lnSpc>
              <a:spcBef>
                <a:spcPts val="1200"/>
              </a:spcBef>
              <a:buClr>
                <a:srgbClr val="80808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de-DE" sz="2000" dirty="0" smtClean="0"/>
              <a:t>Aktualität Homepage und LinkedIn</a:t>
            </a:r>
            <a:endParaRPr lang="de-DE" sz="2000" dirty="0"/>
          </a:p>
          <a:p>
            <a:pPr marL="874713" eaLnBrk="1" hangingPunct="1">
              <a:lnSpc>
                <a:spcPct val="85000"/>
              </a:lnSpc>
              <a:spcBef>
                <a:spcPts val="1200"/>
              </a:spcBef>
              <a:buClr>
                <a:srgbClr val="80808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de-DE" sz="2000" dirty="0" smtClean="0"/>
              <a:t>Bessere Informationsbereitstellung von </a:t>
            </a:r>
            <a:r>
              <a:rPr lang="de-DE" sz="2000" dirty="0"/>
              <a:t>Inhalten in die Mitgliedschaft</a:t>
            </a:r>
          </a:p>
          <a:p>
            <a:pPr marL="0" lvl="0" indent="0" eaLnBrk="1" hangingPunct="1">
              <a:lnSpc>
                <a:spcPct val="85000"/>
              </a:lnSpc>
              <a:spcBef>
                <a:spcPts val="1200"/>
              </a:spcBef>
              <a:buClr>
                <a:srgbClr val="808080"/>
              </a:buClr>
              <a:buSzPct val="140000"/>
              <a:defRPr/>
            </a:pPr>
            <a:endParaRPr lang="de-DE" sz="16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5000"/>
              </a:lnSpc>
              <a:spcBef>
                <a:spcPct val="50000"/>
              </a:spcBef>
              <a:buClr>
                <a:schemeClr val="bg2"/>
              </a:buClr>
              <a:buSzPct val="140000"/>
              <a:defRPr/>
            </a:pPr>
            <a:endParaRPr lang="de-DE" sz="16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7848550" cy="504825"/>
          </a:xfrm>
        </p:spPr>
        <p:txBody>
          <a:bodyPr/>
          <a:lstStyle/>
          <a:p>
            <a:r>
              <a:rPr lang="de-DE" dirty="0"/>
              <a:t>TOP </a:t>
            </a:r>
            <a:r>
              <a:rPr lang="de-DE" dirty="0" smtClean="0"/>
              <a:t>3.1 </a:t>
            </a:r>
            <a:r>
              <a:rPr lang="de-DE" dirty="0"/>
              <a:t>Bericht der </a:t>
            </a:r>
            <a:r>
              <a:rPr lang="de-DE" dirty="0" smtClean="0"/>
              <a:t>Geschäftsführung (XII)</a:t>
            </a:r>
            <a:endParaRPr lang="de-DE" dirty="0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de-DE" altLang="de-DE" sz="1400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538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7848872" cy="503783"/>
          </a:xfrm>
        </p:spPr>
        <p:txBody>
          <a:bodyPr/>
          <a:lstStyle/>
          <a:p>
            <a:pPr eaLnBrk="1" hangingPunct="1"/>
            <a:r>
              <a:rPr lang="de-DE" dirty="0"/>
              <a:t>TOP 3.2 Bericht aus den Arbeitskreisen (I)</a:t>
            </a:r>
            <a:endParaRPr lang="de-DE" sz="1800" b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14750"/>
            <a:ext cx="8496944" cy="5112568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ts val="1200"/>
              </a:spcBef>
              <a:spcAft>
                <a:spcPts val="2400"/>
              </a:spcAft>
              <a:buClr>
                <a:schemeClr val="bg2"/>
              </a:buClr>
              <a:buSzPct val="140000"/>
              <a:buFont typeface="Wingdings" panose="05000000000000000000" pitchFamily="2" charset="2"/>
              <a:buChar char="Ø"/>
              <a:defRPr/>
            </a:pPr>
            <a:r>
              <a:rPr lang="de-DE" sz="2000" b="1" dirty="0"/>
              <a:t>Vergangene Arbeitskreissitzungen</a:t>
            </a:r>
          </a:p>
          <a:p>
            <a:pPr eaLnBrk="1" hangingPunct="1">
              <a:lnSpc>
                <a:spcPct val="85000"/>
              </a:lnSpc>
              <a:spcBef>
                <a:spcPts val="1200"/>
              </a:spcBef>
              <a:spcAft>
                <a:spcPts val="2400"/>
              </a:spcAft>
              <a:buClr>
                <a:schemeClr val="bg2"/>
              </a:buClr>
              <a:buSzPct val="140000"/>
              <a:buFont typeface="Wingdings" panose="05000000000000000000" pitchFamily="2" charset="2"/>
              <a:buChar char="Ø"/>
              <a:defRPr/>
            </a:pPr>
            <a:r>
              <a:rPr lang="de-DE" sz="2000" b="1" dirty="0"/>
              <a:t>Gemeinsame AK-Sitzungen: </a:t>
            </a:r>
            <a:r>
              <a:rPr lang="de-DE" sz="2000" dirty="0" smtClean="0"/>
              <a:t>06.07.2023 (bei aha in Hannover-</a:t>
            </a:r>
            <a:r>
              <a:rPr lang="de-DE" sz="2000" dirty="0" err="1" smtClean="0"/>
              <a:t>Lahe</a:t>
            </a:r>
            <a:r>
              <a:rPr lang="de-DE" sz="2000" dirty="0" smtClean="0"/>
              <a:t>), 05.12.2023 </a:t>
            </a:r>
            <a:r>
              <a:rPr lang="de-DE" sz="2000" dirty="0"/>
              <a:t>(Hannover-</a:t>
            </a:r>
            <a:r>
              <a:rPr lang="de-DE" sz="2000" dirty="0" err="1"/>
              <a:t>Ahlem</a:t>
            </a:r>
            <a:r>
              <a:rPr lang="de-DE" sz="2000" dirty="0"/>
              <a:t>), </a:t>
            </a:r>
          </a:p>
          <a:p>
            <a:pPr eaLnBrk="1" hangingPunct="1">
              <a:lnSpc>
                <a:spcPct val="85000"/>
              </a:lnSpc>
              <a:spcBef>
                <a:spcPts val="1200"/>
              </a:spcBef>
              <a:spcAft>
                <a:spcPts val="2400"/>
              </a:spcAft>
              <a:buClr>
                <a:schemeClr val="bg2"/>
              </a:buClr>
              <a:buSzPct val="140000"/>
              <a:buFont typeface="Wingdings" panose="05000000000000000000" pitchFamily="2" charset="2"/>
              <a:buChar char="Ø"/>
              <a:defRPr/>
            </a:pPr>
            <a:r>
              <a:rPr lang="de-DE" sz="2000" b="1" dirty="0"/>
              <a:t>AK Öffentlichkeitsarbeit: </a:t>
            </a:r>
            <a:r>
              <a:rPr lang="de-DE" sz="2000" dirty="0"/>
              <a:t>23.01.24 (online), 14.02.24 (online), 26.02.24 (online)</a:t>
            </a:r>
          </a:p>
          <a:p>
            <a:pPr eaLnBrk="1" hangingPunct="1">
              <a:lnSpc>
                <a:spcPct val="85000"/>
              </a:lnSpc>
              <a:spcBef>
                <a:spcPts val="1200"/>
              </a:spcBef>
              <a:spcAft>
                <a:spcPts val="2400"/>
              </a:spcAft>
              <a:buClr>
                <a:schemeClr val="bg2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de-DE" sz="2000" dirty="0" smtClean="0"/>
              <a:t>Themenschwerpunkte </a:t>
            </a:r>
            <a:r>
              <a:rPr lang="de-DE" sz="2000" dirty="0"/>
              <a:t>u.a.: Planung der Fachtagung 2024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-&gt; </a:t>
            </a:r>
            <a:r>
              <a:rPr lang="de-DE" sz="2000" dirty="0"/>
              <a:t>für 2025 </a:t>
            </a:r>
            <a:r>
              <a:rPr lang="de-DE" sz="2000" dirty="0" smtClean="0"/>
              <a:t>Überlegung, ein Organisationskomitee von ca. 3 Personen für die erste Grobplanung (Tagungsort, Hotel, Rahmenprogramm) zu bilden -&gt; Interessenten?</a:t>
            </a:r>
            <a:endParaRPr lang="de-DE" sz="2000" dirty="0"/>
          </a:p>
          <a:p>
            <a:pPr eaLnBrk="1" hangingPunct="1">
              <a:lnSpc>
                <a:spcPct val="85000"/>
              </a:lnSpc>
              <a:spcBef>
                <a:spcPts val="1200"/>
              </a:spcBef>
              <a:spcAft>
                <a:spcPts val="2400"/>
              </a:spcAft>
              <a:buClr>
                <a:schemeClr val="bg2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de-DE" sz="2000" dirty="0" smtClean="0"/>
              <a:t>Homepage und LinkedIn -&gt; Beiträge;  Wirkung</a:t>
            </a:r>
            <a:r>
              <a:rPr lang="de-DE" sz="2000" dirty="0"/>
              <a:t/>
            </a:r>
            <a:br>
              <a:rPr lang="de-DE" sz="2000" dirty="0"/>
            </a:br>
            <a:endParaRPr lang="de-DE" sz="5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  <a:p>
            <a:pPr>
              <a:defRPr/>
            </a:pPr>
            <a:fld id="{8E1686BC-D8FC-4A7F-9387-8A46802776A4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/>
              <a:t>36. Mitgliederversammlung des VHE-Nord e.V. am 14.06.2024 in der </a:t>
            </a:r>
            <a:r>
              <a:rPr lang="de-DE" dirty="0" err="1"/>
              <a:t>Wunderino</a:t>
            </a:r>
            <a:r>
              <a:rPr lang="de-DE" dirty="0"/>
              <a:t> Arena Kiel</a:t>
            </a:r>
          </a:p>
        </p:txBody>
      </p:sp>
    </p:spTree>
    <p:extLst>
      <p:ext uri="{BB962C8B-B14F-4D97-AF65-F5344CB8AC3E}">
        <p14:creationId xmlns:p14="http://schemas.microsoft.com/office/powerpoint/2010/main" val="242345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7848872" cy="503783"/>
          </a:xfrm>
        </p:spPr>
        <p:txBody>
          <a:bodyPr/>
          <a:lstStyle/>
          <a:p>
            <a:pPr eaLnBrk="1" hangingPunct="1"/>
            <a:r>
              <a:rPr lang="de-DE" dirty="0"/>
              <a:t>TOP </a:t>
            </a:r>
            <a:r>
              <a:rPr lang="de-DE" dirty="0" smtClean="0"/>
              <a:t>3.2 </a:t>
            </a:r>
            <a:r>
              <a:rPr lang="de-DE" dirty="0"/>
              <a:t>Bericht aus den Arbeitskreisen </a:t>
            </a:r>
            <a:r>
              <a:rPr lang="de-DE" dirty="0" smtClean="0"/>
              <a:t>(II)</a:t>
            </a:r>
            <a:endParaRPr lang="de-DE" sz="1800" b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094637"/>
            <a:ext cx="8496944" cy="5112568"/>
          </a:xfrm>
        </p:spPr>
        <p:txBody>
          <a:bodyPr/>
          <a:lstStyle/>
          <a:p>
            <a:pPr marL="0" indent="0" eaLnBrk="1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40000"/>
              <a:defRPr/>
            </a:pPr>
            <a:endParaRPr lang="de-DE" sz="20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40000"/>
              <a:buFont typeface="Wingdings" panose="05000000000000000000" pitchFamily="2" charset="2"/>
              <a:buChar char="Ø"/>
              <a:defRPr/>
            </a:pPr>
            <a:r>
              <a:rPr lang="de-DE" sz="2000" b="1" dirty="0"/>
              <a:t>Stand LinkedIn: </a:t>
            </a:r>
          </a:p>
          <a:p>
            <a:pPr marL="0" indent="0" eaLnBrk="1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40000"/>
              <a:defRPr/>
            </a:pPr>
            <a:r>
              <a:rPr lang="de-DE" sz="2000" dirty="0"/>
              <a:t>AK-Öffentlichkeitsarbeit:   </a:t>
            </a:r>
          </a:p>
          <a:p>
            <a:pPr eaLnBrk="1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de-DE" sz="2000" dirty="0"/>
              <a:t>VHE-Nord bei LinkedIn</a:t>
            </a:r>
          </a:p>
          <a:p>
            <a:pPr lvl="1" eaLnBrk="1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Beiträge von der Website </a:t>
            </a:r>
          </a:p>
          <a:p>
            <a:pPr lvl="1" eaLnBrk="1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News von Mitgliedern</a:t>
            </a:r>
          </a:p>
          <a:p>
            <a:pPr lvl="1" eaLnBrk="1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Möglichkeit der Verlinkungen</a:t>
            </a:r>
          </a:p>
          <a:p>
            <a:pPr lvl="1" eaLnBrk="1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Größeres </a:t>
            </a:r>
            <a:r>
              <a:rPr lang="de-DE" sz="1600" dirty="0" smtClean="0"/>
              <a:t>Netzwerk</a:t>
            </a:r>
            <a:endParaRPr lang="de-DE" sz="16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  <a:p>
            <a:pPr>
              <a:defRPr/>
            </a:pPr>
            <a:fld id="{8E1686BC-D8FC-4A7F-9387-8A46802776A4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484784"/>
            <a:ext cx="4268825" cy="316835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380" y="3428069"/>
            <a:ext cx="2395936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7848872" cy="503783"/>
          </a:xfrm>
        </p:spPr>
        <p:txBody>
          <a:bodyPr/>
          <a:lstStyle/>
          <a:p>
            <a:pPr eaLnBrk="1" hangingPunct="1"/>
            <a:r>
              <a:rPr lang="de-DE" dirty="0"/>
              <a:t>TOP </a:t>
            </a:r>
            <a:r>
              <a:rPr lang="de-DE" dirty="0" smtClean="0"/>
              <a:t>3.2 </a:t>
            </a:r>
            <a:r>
              <a:rPr lang="de-DE" dirty="0"/>
              <a:t>Bericht aus den Arbeitskreisen (</a:t>
            </a:r>
            <a:r>
              <a:rPr lang="de-DE" dirty="0" smtClean="0"/>
              <a:t>III)</a:t>
            </a:r>
            <a:endParaRPr lang="de-DE" sz="1800" b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09868"/>
            <a:ext cx="3672408" cy="4911420"/>
          </a:xfrm>
        </p:spPr>
        <p:txBody>
          <a:bodyPr/>
          <a:lstStyle/>
          <a:p>
            <a:pPr marL="0" indent="0" eaLnBrk="1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40000"/>
              <a:defRPr/>
            </a:pPr>
            <a:endParaRPr lang="de-DE" sz="2000" b="1" dirty="0"/>
          </a:p>
          <a:p>
            <a:pPr eaLnBrk="1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40000"/>
              <a:buFont typeface="Wingdings" panose="05000000000000000000" pitchFamily="2" charset="2"/>
              <a:buChar char="Ø"/>
              <a:defRPr/>
            </a:pPr>
            <a:r>
              <a:rPr lang="de-DE" sz="2000" b="1" dirty="0"/>
              <a:t>Stand </a:t>
            </a:r>
            <a:r>
              <a:rPr lang="de-DE" sz="2000" b="1" dirty="0" smtClean="0"/>
              <a:t>Homepage: </a:t>
            </a:r>
            <a:endParaRPr lang="de-DE" sz="2000" b="1" dirty="0"/>
          </a:p>
          <a:p>
            <a:pPr marL="0" indent="0" eaLnBrk="1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40000"/>
              <a:defRPr/>
            </a:pPr>
            <a:r>
              <a:rPr lang="de-DE" sz="2000" dirty="0" smtClean="0"/>
              <a:t> </a:t>
            </a:r>
            <a:endParaRPr lang="de-DE" sz="2000" dirty="0"/>
          </a:p>
          <a:p>
            <a:pPr eaLnBrk="1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de-DE" sz="2000" dirty="0" smtClean="0"/>
              <a:t>Aufhänger auf der Startseite mit neuen Mitgliedern und/oder Themen =&gt;</a:t>
            </a:r>
          </a:p>
          <a:p>
            <a:pPr eaLnBrk="1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de-DE" sz="2000" dirty="0" smtClean="0"/>
              <a:t>Neue Rubrik (durch Initiative von Dierk Jensen): </a:t>
            </a:r>
          </a:p>
          <a:p>
            <a:pPr eaLnBrk="1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40000"/>
              <a:buFont typeface="Arial" panose="020B0604020202020204" pitchFamily="34" charset="0"/>
              <a:buChar char="•"/>
              <a:defRPr/>
            </a:pPr>
            <a:endParaRPr lang="de-DE" sz="2000" dirty="0"/>
          </a:p>
          <a:p>
            <a:pPr eaLnBrk="1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de-DE" sz="2000" dirty="0" smtClean="0"/>
              <a:t>Wer hat weitere interessante Eindrücke und Erlebnisse für diese Rubrik?</a:t>
            </a:r>
            <a:endParaRPr lang="de-DE" sz="20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  <a:p>
            <a:pPr>
              <a:defRPr/>
            </a:pPr>
            <a:fld id="{8E1686BC-D8FC-4A7F-9387-8A46802776A4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908720"/>
            <a:ext cx="4714082" cy="540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88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7848872" cy="503783"/>
          </a:xfrm>
        </p:spPr>
        <p:txBody>
          <a:bodyPr/>
          <a:lstStyle/>
          <a:p>
            <a:pPr eaLnBrk="1" hangingPunct="1"/>
            <a:r>
              <a:rPr lang="de-DE" dirty="0"/>
              <a:t>TOP </a:t>
            </a:r>
            <a:r>
              <a:rPr lang="de-DE" dirty="0" smtClean="0"/>
              <a:t>3.2 </a:t>
            </a:r>
            <a:r>
              <a:rPr lang="de-DE" dirty="0"/>
              <a:t>Bericht aus den Arbeitskreisen (</a:t>
            </a:r>
            <a:r>
              <a:rPr lang="de-DE" dirty="0" smtClean="0"/>
              <a:t>IV)</a:t>
            </a:r>
            <a:endParaRPr lang="de-DE" sz="1800" b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14750"/>
            <a:ext cx="8496944" cy="5112568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  <a:buClr>
                <a:schemeClr val="bg2"/>
              </a:buClr>
              <a:buSzPct val="140000"/>
              <a:buFont typeface="Wingdings" panose="05000000000000000000" pitchFamily="2" charset="2"/>
              <a:buChar char="Ø"/>
              <a:defRPr/>
            </a:pPr>
            <a:r>
              <a:rPr lang="de-DE" sz="2000" b="1" dirty="0" smtClean="0"/>
              <a:t>AK Recht: </a:t>
            </a:r>
          </a:p>
          <a:p>
            <a:pPr marL="452438" indent="-187325" eaLnBrk="1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de-DE" sz="2000" dirty="0" smtClean="0"/>
              <a:t>27.06.2023 (Hannover) -&gt; Runder Tisch mit Fa. ECONUM zu Ausschreibungen im Hinblick auf die Novelle der </a:t>
            </a:r>
            <a:r>
              <a:rPr lang="de-DE" sz="2000" dirty="0" err="1" smtClean="0"/>
              <a:t>BioabfV</a:t>
            </a:r>
            <a:endParaRPr lang="de-DE" sz="2000" dirty="0" smtClean="0"/>
          </a:p>
          <a:p>
            <a:pPr marL="452438" indent="-187325" eaLnBrk="1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>
                <a:schemeClr val="bg2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de-DE" sz="2000" dirty="0" smtClean="0"/>
              <a:t>23.08.2023 (</a:t>
            </a:r>
            <a:r>
              <a:rPr lang="de-DE" sz="2000" dirty="0" err="1" smtClean="0"/>
              <a:t>Bützberg</a:t>
            </a:r>
            <a:r>
              <a:rPr lang="de-DE" sz="2000" dirty="0" smtClean="0"/>
              <a:t>) -&gt; KRITIS eine erste Eischätzung</a:t>
            </a:r>
          </a:p>
          <a:p>
            <a:pPr marL="452438" indent="-187325" eaLnBrk="1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>
                <a:schemeClr val="bg2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de-DE" sz="2000" dirty="0" smtClean="0"/>
              <a:t>22.04.2024 (Bremen) -&gt; Unter-AG zum 3. Merkblatt „</a:t>
            </a:r>
            <a:r>
              <a:rPr lang="de-DE" sz="2000" dirty="0"/>
              <a:t>Neue Anforderungen für Fremdstoffe in Bioabfällen</a:t>
            </a:r>
            <a:r>
              <a:rPr lang="de-DE" sz="2000" dirty="0" smtClean="0"/>
              <a:t>“, Zielgruppe Mandatsträger</a:t>
            </a:r>
          </a:p>
          <a:p>
            <a:pPr marL="452438" indent="-187325" eaLnBrk="1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>
                <a:schemeClr val="bg2"/>
              </a:buClr>
              <a:buSzPct val="140000"/>
              <a:buFont typeface="Arial" panose="020B0604020202020204" pitchFamily="34" charset="0"/>
              <a:buChar char="•"/>
              <a:defRPr/>
            </a:pPr>
            <a:endParaRPr lang="de-DE" sz="2000" dirty="0"/>
          </a:p>
          <a:p>
            <a:pPr marL="452438" indent="-187325" eaLnBrk="1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>
                <a:schemeClr val="bg2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de-DE" sz="2000" u="sng" dirty="0" smtClean="0"/>
              <a:t>Aussicht</a:t>
            </a:r>
            <a:r>
              <a:rPr lang="de-DE" sz="2000" dirty="0" smtClean="0"/>
              <a:t>:</a:t>
            </a:r>
            <a:br>
              <a:rPr lang="de-DE" sz="2000" dirty="0" smtClean="0"/>
            </a:br>
            <a:r>
              <a:rPr lang="de-DE" sz="2000" dirty="0" smtClean="0"/>
              <a:t>18.09.2023 Runder Tisch mit Fa. INTECUS </a:t>
            </a:r>
            <a:r>
              <a:rPr lang="de-DE" sz="2000" dirty="0"/>
              <a:t>zu Ausschreibungen im Hinblick auf die Novelle der </a:t>
            </a:r>
            <a:r>
              <a:rPr lang="de-DE" sz="2000" dirty="0" err="1"/>
              <a:t>BioabfV</a:t>
            </a: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/>
          </a:p>
          <a:p>
            <a:pPr marL="0" indent="0" eaLnBrk="1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40000"/>
              <a:defRPr/>
            </a:pPr>
            <a:endParaRPr lang="de-DE" sz="5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  <a:p>
            <a:pPr>
              <a:defRPr/>
            </a:pPr>
            <a:fld id="{8E1686BC-D8FC-4A7F-9387-8A46802776A4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8202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7848872" cy="503783"/>
          </a:xfrm>
        </p:spPr>
        <p:txBody>
          <a:bodyPr/>
          <a:lstStyle/>
          <a:p>
            <a:pPr eaLnBrk="1" hangingPunct="1"/>
            <a:r>
              <a:rPr lang="de-DE" dirty="0"/>
              <a:t>TOP 3.2: Bericht aus den Arbeitskreisen </a:t>
            </a:r>
            <a:r>
              <a:rPr lang="de-DE" dirty="0" smtClean="0"/>
              <a:t>(V)</a:t>
            </a:r>
            <a:endParaRPr lang="de-DE" sz="1800" b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96157"/>
            <a:ext cx="8496944" cy="5112568"/>
          </a:xfrm>
        </p:spPr>
        <p:txBody>
          <a:bodyPr/>
          <a:lstStyle/>
          <a:p>
            <a:pPr marL="0" indent="0" eaLnBrk="1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40000"/>
              <a:defRPr/>
            </a:pPr>
            <a:endParaRPr lang="de-DE" sz="20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ts val="1200"/>
              </a:spcBef>
              <a:spcAft>
                <a:spcPts val="2400"/>
              </a:spcAft>
              <a:buClr>
                <a:schemeClr val="bg2"/>
              </a:buClr>
              <a:buSzPct val="140000"/>
              <a:buFont typeface="Wingdings" panose="05000000000000000000" pitchFamily="2" charset="2"/>
              <a:buChar char="Ø"/>
              <a:defRPr/>
            </a:pPr>
            <a:r>
              <a:rPr lang="de-DE" sz="2000" b="1" dirty="0"/>
              <a:t>Nächste gemeinsame </a:t>
            </a:r>
            <a:r>
              <a:rPr lang="de-DE" sz="2000" b="1" dirty="0" smtClean="0"/>
              <a:t>Arbeitskreissitzungen: </a:t>
            </a:r>
            <a:br>
              <a:rPr lang="de-DE" sz="2000" b="1" dirty="0" smtClean="0"/>
            </a:br>
            <a:r>
              <a:rPr lang="de-DE" sz="2000" b="1" dirty="0" smtClean="0"/>
              <a:t>voraussichtlich Ende September 2024 mit dem Schwerpunkt-thema Nachhaltigkeitsberichterstattung </a:t>
            </a:r>
            <a:r>
              <a:rPr lang="de-DE" sz="2000" dirty="0" smtClean="0"/>
              <a:t>(genereller Überblick zu den verschiedenen Bereichen -&gt; RED II/III – SURE u.a.)</a:t>
            </a:r>
            <a:r>
              <a:rPr lang="de-DE" sz="2000" b="1" dirty="0" smtClean="0"/>
              <a:t> </a:t>
            </a:r>
            <a:r>
              <a:rPr lang="de-DE" sz="2000" dirty="0" smtClean="0"/>
              <a:t>-&gt; Ort und Termin noch in Abstimmung</a:t>
            </a:r>
            <a:r>
              <a:rPr lang="de-DE" sz="2000" b="1" dirty="0" smtClean="0"/>
              <a:t> </a:t>
            </a:r>
          </a:p>
          <a:p>
            <a:pPr eaLnBrk="1" hangingPunct="1">
              <a:lnSpc>
                <a:spcPct val="85000"/>
              </a:lnSpc>
              <a:spcBef>
                <a:spcPts val="1200"/>
              </a:spcBef>
              <a:spcAft>
                <a:spcPts val="2400"/>
              </a:spcAft>
              <a:buClr>
                <a:schemeClr val="bg2"/>
              </a:buClr>
              <a:buSzPct val="140000"/>
              <a:buFont typeface="Wingdings" panose="05000000000000000000" pitchFamily="2" charset="2"/>
              <a:buChar char="Ø"/>
              <a:defRPr/>
            </a:pPr>
            <a:r>
              <a:rPr lang="de-DE" sz="2000" b="1" dirty="0" smtClean="0"/>
              <a:t>Voraussichtlich Mitte Oktober mit dem Schwerpunktthema KRITIS, bei AWG </a:t>
            </a:r>
            <a:r>
              <a:rPr lang="de-DE" sz="2000" b="1" dirty="0" err="1" smtClean="0"/>
              <a:t>Bassum</a:t>
            </a:r>
            <a:endParaRPr lang="de-DE" sz="2000" b="1" dirty="0"/>
          </a:p>
          <a:p>
            <a:pPr eaLnBrk="1" hangingPunct="1"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  <a:buClr>
                <a:schemeClr val="bg2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de-DE" sz="2000" dirty="0" smtClean="0"/>
              <a:t>Weitere Themenschwerpunkte (in näherer Zukunft): 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biobasierte/“kompostierbare“ Kunststoffe in der </a:t>
            </a:r>
            <a:r>
              <a:rPr lang="de-DE" sz="2000" dirty="0" smtClean="0"/>
              <a:t>Kompostierung; </a:t>
            </a:r>
            <a:br>
              <a:rPr lang="de-DE" sz="2000" dirty="0" smtClean="0"/>
            </a:br>
            <a:r>
              <a:rPr lang="de-DE" sz="2000" dirty="0" smtClean="0"/>
              <a:t>TA Luft -&gt; Rolle von Gutachtern</a:t>
            </a:r>
            <a:endParaRPr lang="de-DE" sz="2000" dirty="0"/>
          </a:p>
          <a:p>
            <a:pPr eaLnBrk="1" hangingPunct="1"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  <a:buClr>
                <a:schemeClr val="bg2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de-DE" sz="2000" dirty="0"/>
              <a:t>Gäste/InteressentInnen sind herzlich willkommen</a:t>
            </a:r>
          </a:p>
          <a:p>
            <a:pPr marL="457200" lvl="1" indent="0" eaLnBrk="1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40000"/>
              <a:buNone/>
              <a:defRPr/>
            </a:pPr>
            <a:endParaRPr lang="de-DE" sz="1600" dirty="0"/>
          </a:p>
          <a:p>
            <a:pPr marL="0" indent="0" eaLnBrk="1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40000"/>
              <a:defRPr/>
            </a:pPr>
            <a:endParaRPr lang="de-DE" sz="5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  <a:p>
            <a:pPr>
              <a:defRPr/>
            </a:pPr>
            <a:fld id="{8E1686BC-D8FC-4A7F-9387-8A46802776A4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1876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7848872" cy="503783"/>
          </a:xfrm>
        </p:spPr>
        <p:txBody>
          <a:bodyPr/>
          <a:lstStyle/>
          <a:p>
            <a:pPr eaLnBrk="1" hangingPunct="1"/>
            <a:r>
              <a:rPr lang="de-DE" dirty="0"/>
              <a:t>TOP </a:t>
            </a:r>
            <a:r>
              <a:rPr lang="de-DE" dirty="0" smtClean="0"/>
              <a:t>3.2 </a:t>
            </a:r>
            <a:r>
              <a:rPr lang="de-DE" dirty="0"/>
              <a:t>Bericht aus den Arbeitskreisen </a:t>
            </a:r>
            <a:r>
              <a:rPr lang="de-DE" dirty="0" smtClean="0"/>
              <a:t>(VI)</a:t>
            </a:r>
            <a:endParaRPr lang="de-DE" sz="1800" b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14750"/>
            <a:ext cx="8496944" cy="5112568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  <a:buClr>
                <a:schemeClr val="bg2"/>
              </a:buClr>
              <a:buSzPct val="140000"/>
              <a:buFont typeface="Arial" panose="020B0604020202020204" pitchFamily="34" charset="0"/>
              <a:buChar char="•"/>
              <a:defRPr/>
            </a:pPr>
            <a:endParaRPr lang="de-DE" sz="2000" u="sng" dirty="0" smtClean="0"/>
          </a:p>
          <a:p>
            <a:pPr eaLnBrk="1" hangingPunct="1"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  <a:buClr>
                <a:schemeClr val="bg2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de-DE" sz="2000" u="sng" dirty="0" smtClean="0"/>
              <a:t>Neue </a:t>
            </a:r>
            <a:r>
              <a:rPr lang="de-DE" sz="2000" u="sng" dirty="0"/>
              <a:t>Mitglieder im AK Recht</a:t>
            </a:r>
            <a:r>
              <a:rPr lang="de-DE" sz="2000" dirty="0"/>
              <a:t>: Dr. Claudia </a:t>
            </a:r>
            <a:r>
              <a:rPr lang="de-DE" sz="2000" dirty="0" err="1" smtClean="0"/>
              <a:t>Söhrmann</a:t>
            </a:r>
            <a:r>
              <a:rPr lang="de-DE" sz="2000" dirty="0" smtClean="0"/>
              <a:t> (AWR </a:t>
            </a:r>
            <a:r>
              <a:rPr lang="de-DE" sz="2000" dirty="0" err="1"/>
              <a:t>BioEnergie</a:t>
            </a:r>
            <a:r>
              <a:rPr lang="de-DE" sz="2000" dirty="0"/>
              <a:t> GmbH, Christopher </a:t>
            </a:r>
            <a:r>
              <a:rPr lang="de-DE" sz="2000" dirty="0" smtClean="0"/>
              <a:t>Kellersmann (BOL </a:t>
            </a:r>
            <a:r>
              <a:rPr lang="de-DE" sz="2000" dirty="0"/>
              <a:t>PEAT </a:t>
            </a:r>
            <a:r>
              <a:rPr lang="de-DE" sz="2000" dirty="0" smtClean="0"/>
              <a:t>GmbH)</a:t>
            </a:r>
            <a:endParaRPr lang="de-DE" sz="2000" dirty="0"/>
          </a:p>
          <a:p>
            <a:pPr eaLnBrk="1" hangingPunct="1">
              <a:lnSpc>
                <a:spcPct val="85000"/>
              </a:lnSpc>
              <a:spcBef>
                <a:spcPts val="1200"/>
              </a:spcBef>
              <a:spcAft>
                <a:spcPts val="2400"/>
              </a:spcAft>
              <a:buClr>
                <a:schemeClr val="bg2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de-DE" sz="2000" u="sng" dirty="0"/>
              <a:t>Neue Mitglieder im AK </a:t>
            </a:r>
            <a:r>
              <a:rPr lang="de-DE" sz="2000" u="sng" dirty="0" err="1"/>
              <a:t>Öff</a:t>
            </a:r>
            <a:r>
              <a:rPr lang="de-DE" sz="2000" dirty="0"/>
              <a:t>.: </a:t>
            </a:r>
            <a:r>
              <a:rPr lang="it-IT" sz="2000" dirty="0"/>
              <a:t>Felix </a:t>
            </a:r>
            <a:r>
              <a:rPr lang="it-IT" sz="2000" dirty="0" smtClean="0"/>
              <a:t>Engel (RETERRA </a:t>
            </a:r>
            <a:r>
              <a:rPr lang="it-IT" sz="2000" dirty="0"/>
              <a:t>Nord </a:t>
            </a:r>
            <a:r>
              <a:rPr lang="it-IT" sz="2000" dirty="0" smtClean="0"/>
              <a:t>GmbH), Alexander Pfeiffer-</a:t>
            </a:r>
            <a:r>
              <a:rPr lang="it-IT" sz="2000" dirty="0" err="1" smtClean="0"/>
              <a:t>Gebers</a:t>
            </a:r>
            <a:r>
              <a:rPr lang="it-IT" sz="2000" dirty="0" smtClean="0"/>
              <a:t> (BVH </a:t>
            </a:r>
            <a:r>
              <a:rPr lang="it-IT" sz="2000" dirty="0" err="1" smtClean="0"/>
              <a:t>Bioabfallverwertung</a:t>
            </a:r>
            <a:r>
              <a:rPr lang="it-IT" sz="2000" dirty="0" smtClean="0"/>
              <a:t> </a:t>
            </a:r>
            <a:r>
              <a:rPr lang="it-IT" sz="2000" dirty="0" err="1" smtClean="0"/>
              <a:t>Heidekreis</a:t>
            </a:r>
            <a:r>
              <a:rPr lang="it-IT" sz="2000" dirty="0" smtClean="0"/>
              <a:t> GmbH) (</a:t>
            </a:r>
            <a:r>
              <a:rPr lang="it-IT" sz="2000" dirty="0" err="1" smtClean="0"/>
              <a:t>Zuordnung</a:t>
            </a:r>
            <a:r>
              <a:rPr lang="it-IT" sz="2000" dirty="0" smtClean="0"/>
              <a:t> </a:t>
            </a:r>
            <a:r>
              <a:rPr lang="it-IT" sz="2000" dirty="0" err="1" smtClean="0"/>
              <a:t>noch</a:t>
            </a:r>
            <a:r>
              <a:rPr lang="it-IT" sz="2000" dirty="0" smtClean="0"/>
              <a:t> </a:t>
            </a:r>
            <a:r>
              <a:rPr lang="it-IT" sz="2000" dirty="0" err="1" smtClean="0"/>
              <a:t>offen</a:t>
            </a:r>
            <a:r>
              <a:rPr lang="it-IT" sz="2000" dirty="0" smtClean="0"/>
              <a:t>) </a:t>
            </a:r>
            <a:br>
              <a:rPr lang="it-IT" sz="2000" dirty="0" smtClean="0"/>
            </a:br>
            <a:r>
              <a:rPr lang="it-IT" sz="2000" dirty="0" err="1" smtClean="0"/>
              <a:t>zukünftig</a:t>
            </a:r>
            <a:r>
              <a:rPr lang="it-IT" sz="2000" dirty="0" smtClean="0"/>
              <a:t>: Tanja </a:t>
            </a:r>
            <a:r>
              <a:rPr lang="it-IT" sz="2000" dirty="0" err="1" smtClean="0"/>
              <a:t>Böhlke</a:t>
            </a:r>
            <a:r>
              <a:rPr lang="it-IT" sz="2000" dirty="0" smtClean="0"/>
              <a:t> (</a:t>
            </a:r>
            <a:r>
              <a:rPr lang="it-IT" sz="2000" dirty="0" err="1" smtClean="0"/>
              <a:t>Stadtreinigung</a:t>
            </a:r>
            <a:r>
              <a:rPr lang="it-IT" sz="2000" dirty="0" smtClean="0"/>
              <a:t> Hamburg </a:t>
            </a:r>
            <a:r>
              <a:rPr lang="it-IT" sz="2000" dirty="0" err="1" smtClean="0"/>
              <a:t>AöR</a:t>
            </a:r>
            <a:r>
              <a:rPr lang="it-IT" sz="2000" dirty="0" smtClean="0"/>
              <a:t>, Biogas- und </a:t>
            </a:r>
            <a:r>
              <a:rPr lang="it-IT" sz="2000" dirty="0" err="1" smtClean="0"/>
              <a:t>Kompostwerk</a:t>
            </a:r>
            <a:r>
              <a:rPr lang="it-IT" sz="2000" dirty="0" smtClean="0"/>
              <a:t> </a:t>
            </a:r>
            <a:r>
              <a:rPr lang="it-IT" sz="2000" dirty="0" err="1" smtClean="0"/>
              <a:t>Bützberg</a:t>
            </a:r>
            <a:r>
              <a:rPr lang="it-IT" sz="2000" dirty="0" smtClean="0"/>
              <a:t>)</a:t>
            </a:r>
            <a:r>
              <a:rPr lang="de-DE" sz="2000" dirty="0"/>
              <a:t/>
            </a:r>
            <a:br>
              <a:rPr lang="de-DE" sz="2000" dirty="0"/>
            </a:br>
            <a:endParaRPr lang="de-DE" sz="500" dirty="0"/>
          </a:p>
          <a:p>
            <a:pPr marL="0" indent="0" eaLnBrk="1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40000"/>
              <a:defRPr/>
            </a:pPr>
            <a:endParaRPr lang="de-DE" sz="5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  <a:p>
            <a:pPr>
              <a:defRPr/>
            </a:pPr>
            <a:fld id="{8E1686BC-D8FC-4A7F-9387-8A46802776A4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1850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7848872" cy="503783"/>
          </a:xfrm>
        </p:spPr>
        <p:txBody>
          <a:bodyPr/>
          <a:lstStyle/>
          <a:p>
            <a:pPr eaLnBrk="1" hangingPunct="1"/>
            <a:r>
              <a:rPr lang="de-DE" dirty="0"/>
              <a:t>TOP 3.3 Bericht Aktivitäten BGK (I)</a:t>
            </a:r>
            <a:endParaRPr lang="de-DE" sz="1800" b="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  <a:p>
            <a:pPr>
              <a:defRPr/>
            </a:pPr>
            <a:fld id="{8E1686BC-D8FC-4A7F-9387-8A46802776A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424936" cy="4968552"/>
          </a:xfrm>
        </p:spPr>
        <p:txBody>
          <a:bodyPr/>
          <a:lstStyle/>
          <a:p>
            <a:pPr marL="0" indent="0" eaLnBrk="1" hangingPunct="1">
              <a:lnSpc>
                <a:spcPct val="85000"/>
              </a:lnSpc>
              <a:spcBef>
                <a:spcPts val="600"/>
              </a:spcBef>
              <a:defRPr/>
            </a:pPr>
            <a:r>
              <a:rPr lang="de-DE" sz="2000" dirty="0"/>
              <a:t>Der BGK-Vorstand hat seit der letzten Mitgliederversammlung des </a:t>
            </a:r>
            <a:br>
              <a:rPr lang="de-DE" sz="2000" dirty="0"/>
            </a:br>
            <a:r>
              <a:rPr lang="de-DE" sz="2000" dirty="0"/>
              <a:t>VHE-Nord am </a:t>
            </a:r>
            <a:r>
              <a:rPr lang="de-DE" sz="2000" dirty="0" smtClean="0"/>
              <a:t>15.06.2023 </a:t>
            </a:r>
            <a:r>
              <a:rPr lang="de-DE" sz="2000" dirty="0"/>
              <a:t>vier reguläre Sitzungen abgehalten:</a:t>
            </a:r>
          </a:p>
          <a:p>
            <a:pPr marL="0" indent="0" eaLnBrk="1" hangingPunct="1">
              <a:lnSpc>
                <a:spcPct val="85000"/>
              </a:lnSpc>
              <a:spcBef>
                <a:spcPts val="600"/>
              </a:spcBef>
              <a:defRPr/>
            </a:pPr>
            <a:endParaRPr lang="de-DE" sz="1000" dirty="0"/>
          </a:p>
          <a:p>
            <a:pPr marL="266700" indent="-266700">
              <a:spcBef>
                <a:spcPts val="400"/>
              </a:spcBef>
              <a:spcAft>
                <a:spcPts val="0"/>
              </a:spcAft>
              <a:buFont typeface="Symbol"/>
              <a:buChar char=""/>
              <a:tabLst>
                <a:tab pos="1978025" algn="l"/>
              </a:tabLst>
            </a:pPr>
            <a:r>
              <a:rPr lang="de-DE" sz="2000" dirty="0"/>
              <a:t>am 14.09.2023</a:t>
            </a:r>
            <a:r>
              <a:rPr lang="de-DE" sz="2000" dirty="0">
                <a:solidFill>
                  <a:srgbClr val="000000"/>
                </a:solidFill>
              </a:rPr>
              <a:t> – online</a:t>
            </a:r>
            <a:endParaRPr lang="de-DE" sz="2000" dirty="0"/>
          </a:p>
          <a:p>
            <a:pPr marL="266700" indent="-266700">
              <a:spcBef>
                <a:spcPts val="400"/>
              </a:spcBef>
              <a:spcAft>
                <a:spcPts val="0"/>
              </a:spcAft>
              <a:buFont typeface="Symbol"/>
              <a:buChar char=""/>
              <a:tabLst>
                <a:tab pos="1978025" algn="l"/>
              </a:tabLst>
            </a:pPr>
            <a:r>
              <a:rPr lang="de-DE" sz="2000" dirty="0"/>
              <a:t>am 13.10.2023 – vor BGK MV</a:t>
            </a:r>
          </a:p>
          <a:p>
            <a:pPr marL="266700" indent="-266700">
              <a:spcBef>
                <a:spcPts val="400"/>
              </a:spcBef>
              <a:spcAft>
                <a:spcPts val="0"/>
              </a:spcAft>
              <a:buFont typeface="Symbol"/>
              <a:buChar char=""/>
              <a:tabLst>
                <a:tab pos="1978025" algn="l"/>
              </a:tabLst>
            </a:pPr>
            <a:r>
              <a:rPr lang="de-DE" sz="2000" dirty="0"/>
              <a:t>am 06.12.2023 – online</a:t>
            </a:r>
          </a:p>
          <a:p>
            <a:pPr marL="266700" indent="-266700">
              <a:spcBef>
                <a:spcPts val="400"/>
              </a:spcBef>
              <a:spcAft>
                <a:spcPts val="0"/>
              </a:spcAft>
              <a:buFont typeface="Symbol"/>
              <a:buChar char=""/>
              <a:tabLst>
                <a:tab pos="1978025" algn="l"/>
              </a:tabLst>
            </a:pPr>
            <a:r>
              <a:rPr lang="de-DE" sz="2000" dirty="0"/>
              <a:t>am 07.03.2024 – online</a:t>
            </a:r>
          </a:p>
          <a:p>
            <a:pPr marL="266700" indent="-266700">
              <a:spcBef>
                <a:spcPts val="400"/>
              </a:spcBef>
              <a:spcAft>
                <a:spcPts val="0"/>
              </a:spcAft>
              <a:buFont typeface="Symbol"/>
              <a:buChar char=""/>
              <a:tabLst>
                <a:tab pos="1978025" algn="l"/>
              </a:tabLst>
            </a:pPr>
            <a:r>
              <a:rPr lang="de-DE" sz="2000" i="1" dirty="0"/>
              <a:t>am 20.06.2024– Präsenz mit Anlagenbesuch (geplant)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tabLst>
                <a:tab pos="1978025" algn="l"/>
              </a:tabLst>
            </a:pPr>
            <a:endParaRPr lang="de-DE" sz="2000" b="1" dirty="0"/>
          </a:p>
          <a:p>
            <a:pPr marL="0" indent="0">
              <a:spcBef>
                <a:spcPts val="400"/>
              </a:spcBef>
              <a:spcAft>
                <a:spcPts val="0"/>
              </a:spcAft>
              <a:tabLst>
                <a:tab pos="1978025" algn="l"/>
              </a:tabLst>
            </a:pPr>
            <a:r>
              <a:rPr lang="de-DE" sz="2000" dirty="0"/>
              <a:t>Wesentliche Themen der Vorstandssitzungen waren:</a:t>
            </a:r>
          </a:p>
          <a:p>
            <a:pPr eaLnBrk="1" hangingPunct="1">
              <a:lnSpc>
                <a:spcPct val="85000"/>
              </a:lnSpc>
              <a:spcBef>
                <a:spcPts val="1200"/>
              </a:spcBef>
              <a:buClr>
                <a:schemeClr val="bg2"/>
              </a:buClr>
              <a:buSzPct val="140000"/>
              <a:buFont typeface="Wingdings" panose="05000000000000000000" pitchFamily="2" charset="2"/>
              <a:buChar char="Ø"/>
              <a:defRPr/>
            </a:pPr>
            <a:r>
              <a:rPr lang="de-DE" sz="2000" b="1" dirty="0">
                <a:cs typeface="Times New Roman" pitchFamily="18" charset="0"/>
              </a:rPr>
              <a:t>Berichte aus den Regionen  / Sparten und vom ECN </a:t>
            </a:r>
          </a:p>
          <a:p>
            <a:pPr eaLnBrk="1" hangingPunct="1">
              <a:lnSpc>
                <a:spcPct val="85000"/>
              </a:lnSpc>
              <a:spcBef>
                <a:spcPts val="1200"/>
              </a:spcBef>
              <a:buClr>
                <a:schemeClr val="bg2"/>
              </a:buClr>
              <a:buSzPct val="140000"/>
              <a:buFont typeface="Wingdings" panose="05000000000000000000" pitchFamily="2" charset="2"/>
              <a:buChar char="Ø"/>
              <a:defRPr/>
            </a:pPr>
            <a:r>
              <a:rPr lang="de-DE" sz="2000" b="1" dirty="0">
                <a:cs typeface="Times New Roman" pitchFamily="18" charset="0"/>
              </a:rPr>
              <a:t>Berichte des Vorsitzenden und des Geschäftsführers</a:t>
            </a:r>
          </a:p>
          <a:p>
            <a:pPr eaLnBrk="1" hangingPunct="1">
              <a:lnSpc>
                <a:spcPct val="85000"/>
              </a:lnSpc>
              <a:spcBef>
                <a:spcPts val="1200"/>
              </a:spcBef>
              <a:buClr>
                <a:schemeClr val="bg2"/>
              </a:buClr>
              <a:buSzPct val="140000"/>
              <a:buFont typeface="Wingdings" panose="05000000000000000000" pitchFamily="2" charset="2"/>
              <a:buChar char="Ø"/>
              <a:defRPr/>
            </a:pPr>
            <a:r>
              <a:rPr lang="de-DE" sz="2000" b="1" dirty="0">
                <a:cs typeface="Times New Roman" pitchFamily="18" charset="0"/>
              </a:rPr>
              <a:t>Bericht vom Bundesgüteausschuss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/>
              <a:t>36. Mitgliederversammlung des VHE-Nord e.V. am 14.06.2024 in der </a:t>
            </a:r>
            <a:r>
              <a:rPr lang="de-DE" dirty="0" err="1"/>
              <a:t>Wunderino</a:t>
            </a:r>
            <a:r>
              <a:rPr lang="de-DE" dirty="0"/>
              <a:t> Arena Kiel</a:t>
            </a:r>
          </a:p>
        </p:txBody>
      </p:sp>
    </p:spTree>
    <p:extLst>
      <p:ext uri="{BB962C8B-B14F-4D97-AF65-F5344CB8AC3E}">
        <p14:creationId xmlns:p14="http://schemas.microsoft.com/office/powerpoint/2010/main" val="3146458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7848872" cy="503783"/>
          </a:xfrm>
        </p:spPr>
        <p:txBody>
          <a:bodyPr/>
          <a:lstStyle/>
          <a:p>
            <a:pPr eaLnBrk="1" hangingPunct="1"/>
            <a:r>
              <a:rPr lang="de-DE" dirty="0"/>
              <a:t>TOP 3.3 Bericht Aktivitäten BGK (II)</a:t>
            </a:r>
            <a:endParaRPr lang="de-DE" sz="1800" b="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  <a:p>
            <a:pPr>
              <a:defRPr/>
            </a:pPr>
            <a:fld id="{8E1686BC-D8FC-4A7F-9387-8A46802776A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424936" cy="4968552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ts val="1200"/>
              </a:spcBef>
              <a:buClr>
                <a:schemeClr val="bg2"/>
              </a:buClr>
              <a:buSzPct val="140000"/>
              <a:buFont typeface="Wingdings" panose="05000000000000000000" pitchFamily="2" charset="2"/>
              <a:buChar char="Ø"/>
              <a:defRPr/>
            </a:pPr>
            <a:r>
              <a:rPr lang="de-DE" sz="2000" b="1" dirty="0">
                <a:cs typeface="Times New Roman" pitchFamily="18" charset="0"/>
              </a:rPr>
              <a:t>Vorbereitung der Jahrestreffen und MV 2023 (Münster) und 2024 (Augsburg)</a:t>
            </a:r>
          </a:p>
          <a:p>
            <a:pPr eaLnBrk="1" hangingPunct="1">
              <a:lnSpc>
                <a:spcPct val="85000"/>
              </a:lnSpc>
              <a:spcBef>
                <a:spcPts val="1200"/>
              </a:spcBef>
              <a:buClr>
                <a:schemeClr val="bg2"/>
              </a:buClr>
              <a:buSzPct val="140000"/>
              <a:buFont typeface="Wingdings" panose="05000000000000000000" pitchFamily="2" charset="2"/>
              <a:buChar char="Ø"/>
              <a:defRPr/>
            </a:pPr>
            <a:r>
              <a:rPr lang="de-DE" sz="2000" b="1" dirty="0">
                <a:cs typeface="Times New Roman" pitchFamily="18" charset="0"/>
              </a:rPr>
              <a:t>Angelegenheiten zum Haushaltsplan und zur Beitragsordnung mit Mittelfristentwicklung</a:t>
            </a:r>
          </a:p>
          <a:p>
            <a:pPr eaLnBrk="1" hangingPunct="1">
              <a:lnSpc>
                <a:spcPct val="85000"/>
              </a:lnSpc>
              <a:spcBef>
                <a:spcPts val="1200"/>
              </a:spcBef>
              <a:buClr>
                <a:schemeClr val="bg2"/>
              </a:buClr>
              <a:buSzPct val="140000"/>
              <a:buFont typeface="Wingdings" panose="05000000000000000000" pitchFamily="2" charset="2"/>
              <a:buChar char="Ø"/>
              <a:defRPr/>
            </a:pPr>
            <a:r>
              <a:rPr lang="de-DE" sz="2000" b="1" dirty="0">
                <a:cs typeface="Times New Roman" pitchFamily="18" charset="0"/>
              </a:rPr>
              <a:t>Satzungsangelegenheiten, Layout Gütezeichen</a:t>
            </a:r>
          </a:p>
          <a:p>
            <a:pPr eaLnBrk="1" hangingPunct="1">
              <a:lnSpc>
                <a:spcPct val="85000"/>
              </a:lnSpc>
              <a:spcBef>
                <a:spcPts val="1200"/>
              </a:spcBef>
              <a:buClr>
                <a:schemeClr val="bg2"/>
              </a:buClr>
              <a:buSzPct val="140000"/>
              <a:buFont typeface="Wingdings" panose="05000000000000000000" pitchFamily="2" charset="2"/>
              <a:buChar char="Ø"/>
              <a:defRPr/>
            </a:pPr>
            <a:r>
              <a:rPr lang="de-DE" sz="2000" b="1" dirty="0">
                <a:cs typeface="Times New Roman" pitchFamily="18" charset="0"/>
              </a:rPr>
              <a:t>Vorstandswahlen 2024 (ausscheidende und neue Vorschläge </a:t>
            </a:r>
            <a:r>
              <a:rPr lang="de-DE" sz="2000" b="1" dirty="0" smtClean="0">
                <a:cs typeface="Times New Roman" pitchFamily="18" charset="0"/>
              </a:rPr>
              <a:t>zu neuen </a:t>
            </a:r>
            <a:r>
              <a:rPr lang="de-DE" sz="2000" b="1" dirty="0">
                <a:cs typeface="Times New Roman" pitchFamily="18" charset="0"/>
              </a:rPr>
              <a:t>Mitglieder aktuell und in den nächsten Jahren)</a:t>
            </a:r>
          </a:p>
          <a:p>
            <a:pPr eaLnBrk="1" hangingPunct="1">
              <a:lnSpc>
                <a:spcPct val="85000"/>
              </a:lnSpc>
              <a:spcBef>
                <a:spcPts val="1200"/>
              </a:spcBef>
              <a:buClr>
                <a:schemeClr val="bg2"/>
              </a:buClr>
              <a:buSzPct val="140000"/>
              <a:buFont typeface="Wingdings" panose="05000000000000000000" pitchFamily="2" charset="2"/>
              <a:buChar char="Ø"/>
              <a:defRPr/>
            </a:pPr>
            <a:r>
              <a:rPr lang="de-DE" sz="2000" b="1" dirty="0">
                <a:cs typeface="Times New Roman" pitchFamily="18" charset="0"/>
              </a:rPr>
              <a:t>Benennung BGA-Mitglieder</a:t>
            </a:r>
          </a:p>
          <a:p>
            <a:pPr eaLnBrk="1" hangingPunct="1">
              <a:lnSpc>
                <a:spcPct val="85000"/>
              </a:lnSpc>
              <a:spcBef>
                <a:spcPts val="1200"/>
              </a:spcBef>
              <a:buClr>
                <a:schemeClr val="bg2"/>
              </a:buClr>
              <a:buSzPct val="140000"/>
              <a:buFont typeface="Wingdings" panose="05000000000000000000" pitchFamily="2" charset="2"/>
              <a:buChar char="Ø"/>
              <a:defRPr/>
            </a:pPr>
            <a:r>
              <a:rPr lang="de-DE" sz="2000" b="1" dirty="0">
                <a:cs typeface="Times New Roman" pitchFamily="18" charset="0"/>
              </a:rPr>
              <a:t>Betrachtungen zu Schwermetallgehalten in gütegesicherten Produkten </a:t>
            </a:r>
          </a:p>
          <a:p>
            <a:pPr marL="355600" indent="-355600" defTabSz="539750" eaLnBrk="1" hangingPunct="1">
              <a:lnSpc>
                <a:spcPct val="85000"/>
              </a:lnSpc>
              <a:spcBef>
                <a:spcPts val="1200"/>
              </a:spcBef>
              <a:buClr>
                <a:schemeClr val="bg2"/>
              </a:buClr>
              <a:buSzPct val="140000"/>
              <a:buFont typeface="Wingdings" panose="05000000000000000000" pitchFamily="2" charset="2"/>
              <a:buChar char="Ø"/>
              <a:defRPr/>
            </a:pPr>
            <a:r>
              <a:rPr lang="de-DE" sz="2000" b="1" dirty="0">
                <a:cs typeface="Times New Roman" pitchFamily="18" charset="0"/>
              </a:rPr>
              <a:t>Projekte, die für die BGK von Interesse sind</a:t>
            </a:r>
            <a:br>
              <a:rPr lang="de-DE" sz="2000" b="1" dirty="0">
                <a:cs typeface="Times New Roman" pitchFamily="18" charset="0"/>
              </a:rPr>
            </a:br>
            <a:r>
              <a:rPr lang="de-DE" sz="2000" dirty="0">
                <a:cs typeface="Times New Roman" pitchFamily="18" charset="0"/>
              </a:rPr>
              <a:t>z.B. Humusstabilität, Torfersatzstoffe mit gütegesicherten Produkten, Bewertungsthemen für organische Düngemittel</a:t>
            </a:r>
            <a:endParaRPr lang="de-DE" sz="2000" dirty="0">
              <a:solidFill>
                <a:srgbClr val="FF0000"/>
              </a:solidFill>
              <a:cs typeface="Times New Roman" pitchFamily="18" charset="0"/>
            </a:endParaRPr>
          </a:p>
          <a:p>
            <a:pPr marL="355600" indent="-355600" defTabSz="539750" eaLnBrk="1" hangingPunct="1">
              <a:lnSpc>
                <a:spcPct val="85000"/>
              </a:lnSpc>
              <a:spcBef>
                <a:spcPts val="1200"/>
              </a:spcBef>
              <a:buClr>
                <a:schemeClr val="bg2"/>
              </a:buClr>
              <a:buSzPct val="140000"/>
              <a:buFont typeface="Wingdings" panose="05000000000000000000" pitchFamily="2" charset="2"/>
              <a:buChar char="Ø"/>
              <a:defRPr/>
            </a:pPr>
            <a:r>
              <a:rPr lang="de-DE" sz="2000" b="1" dirty="0">
                <a:cs typeface="Times New Roman" pitchFamily="18" charset="0"/>
              </a:rPr>
              <a:t>Themen der Geschäftsstelle</a:t>
            </a:r>
          </a:p>
          <a:p>
            <a:pPr marL="355600" indent="-355600" defTabSz="539750" eaLnBrk="1" hangingPunct="1">
              <a:lnSpc>
                <a:spcPct val="85000"/>
              </a:lnSpc>
              <a:spcBef>
                <a:spcPts val="1200"/>
              </a:spcBef>
              <a:buClr>
                <a:schemeClr val="bg2"/>
              </a:buClr>
              <a:buSzPct val="140000"/>
              <a:buFont typeface="Wingdings" panose="05000000000000000000" pitchFamily="2" charset="2"/>
              <a:buChar char="Ø"/>
              <a:defRPr/>
            </a:pPr>
            <a:endParaRPr lang="de-DE" sz="2000" dirty="0">
              <a:solidFill>
                <a:srgbClr val="FF0000"/>
              </a:solidFill>
              <a:cs typeface="Times New Roman" pitchFamily="18" charset="0"/>
            </a:endParaRPr>
          </a:p>
          <a:p>
            <a:pPr marL="355600" indent="-355600" defTabSz="539750" eaLnBrk="1" hangingPunct="1">
              <a:lnSpc>
                <a:spcPct val="85000"/>
              </a:lnSpc>
              <a:spcBef>
                <a:spcPts val="1200"/>
              </a:spcBef>
              <a:buClr>
                <a:schemeClr val="bg2"/>
              </a:buClr>
              <a:buSzPct val="140000"/>
              <a:buFont typeface="Wingdings" panose="05000000000000000000" pitchFamily="2" charset="2"/>
              <a:buChar char="Ø"/>
              <a:defRPr/>
            </a:pPr>
            <a:endParaRPr lang="de-DE" sz="2000" b="1" dirty="0">
              <a:cs typeface="Times New Roman" pitchFamily="18" charset="0"/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/>
              <a:t>36. Mitgliederversammlung des VHE-Nord e.V. am 14.06.2024 in der </a:t>
            </a:r>
            <a:r>
              <a:rPr lang="de-DE" dirty="0" err="1"/>
              <a:t>Wunderino</a:t>
            </a:r>
            <a:r>
              <a:rPr lang="de-DE" dirty="0"/>
              <a:t> Arena Kiel</a:t>
            </a:r>
          </a:p>
        </p:txBody>
      </p:sp>
    </p:spTree>
    <p:extLst>
      <p:ext uri="{BB962C8B-B14F-4D97-AF65-F5344CB8AC3E}">
        <p14:creationId xmlns:p14="http://schemas.microsoft.com/office/powerpoint/2010/main" val="3324431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913"/>
            <a:ext cx="7633022" cy="504825"/>
          </a:xfrm>
        </p:spPr>
        <p:txBody>
          <a:bodyPr/>
          <a:lstStyle/>
          <a:p>
            <a:pPr eaLnBrk="1" hangingPunct="1"/>
            <a:r>
              <a:rPr lang="de-DE" dirty="0" smtClean="0"/>
              <a:t>Organisatorischer Ablauf</a:t>
            </a:r>
          </a:p>
        </p:txBody>
      </p:sp>
      <p:sp>
        <p:nvSpPr>
          <p:cNvPr id="5" name="Rechteck 4"/>
          <p:cNvSpPr/>
          <p:nvPr/>
        </p:nvSpPr>
        <p:spPr>
          <a:xfrm>
            <a:off x="395536" y="1095696"/>
            <a:ext cx="8568952" cy="568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9600" indent="-1879600" defTabSz="231775">
              <a:spcBef>
                <a:spcPts val="1800"/>
              </a:spcBef>
              <a:defRPr/>
            </a:pPr>
            <a:r>
              <a:rPr lang="de-DE" altLang="de-DE" sz="2000" b="1" u="sng" dirty="0" smtClean="0"/>
              <a:t>14. Juni 2024</a:t>
            </a:r>
            <a:endParaRPr lang="de-DE" sz="2000" b="1" dirty="0"/>
          </a:p>
          <a:p>
            <a:pPr marL="1879600" indent="-1879600" defTabSz="231775">
              <a:spcBef>
                <a:spcPts val="1800"/>
              </a:spcBef>
              <a:defRPr/>
            </a:pPr>
            <a:r>
              <a:rPr lang="de-DE" sz="2000" dirty="0" smtClean="0"/>
              <a:t>09:00 -  ca. 12:00 </a:t>
            </a:r>
            <a:r>
              <a:rPr lang="de-DE" sz="2000" dirty="0"/>
              <a:t>Uhr	</a:t>
            </a:r>
            <a:r>
              <a:rPr lang="de-DE" sz="2000" dirty="0" smtClean="0"/>
              <a:t>	36. </a:t>
            </a:r>
            <a:r>
              <a:rPr lang="de-DE" sz="2000" dirty="0"/>
              <a:t>Mitgliederversammlung des VHE-Nord </a:t>
            </a:r>
            <a:r>
              <a:rPr lang="de-DE" sz="2000" dirty="0" smtClean="0"/>
              <a:t>e.V.</a:t>
            </a:r>
          </a:p>
          <a:p>
            <a:pPr marL="1879600" indent="-1879600" defTabSz="231775">
              <a:spcBef>
                <a:spcPts val="1800"/>
              </a:spcBef>
              <a:defRPr/>
            </a:pPr>
            <a:r>
              <a:rPr lang="de-DE" sz="2000" dirty="0" smtClean="0"/>
              <a:t>gegen 10:15/10:30 Uhr	20minütige Kaffeepause</a:t>
            </a:r>
          </a:p>
          <a:p>
            <a:pPr marL="1879600" indent="-1879600" defTabSz="231775">
              <a:spcBef>
                <a:spcPts val="1800"/>
              </a:spcBef>
              <a:defRPr/>
            </a:pPr>
            <a:r>
              <a:rPr lang="de-DE" sz="2000" dirty="0" smtClean="0"/>
              <a:t>Ca. 12:00 - 12:45 Uhr 	</a:t>
            </a:r>
            <a:r>
              <a:rPr lang="de-DE" sz="2000" dirty="0"/>
              <a:t>	</a:t>
            </a:r>
            <a:r>
              <a:rPr lang="de-DE" sz="2000" dirty="0" smtClean="0"/>
              <a:t>Mittagsimbiss</a:t>
            </a:r>
          </a:p>
          <a:p>
            <a:pPr marL="1879600" indent="-1879600" defTabSz="231775">
              <a:spcBef>
                <a:spcPts val="800"/>
              </a:spcBef>
              <a:spcAft>
                <a:spcPts val="600"/>
              </a:spcAft>
              <a:defRPr/>
            </a:pPr>
            <a:r>
              <a:rPr lang="de-DE" sz="2000" dirty="0" smtClean="0"/>
              <a:t>Ab ca. 14:00 </a:t>
            </a:r>
            <a:r>
              <a:rPr lang="de-DE" sz="2000" dirty="0"/>
              <a:t>Uhr </a:t>
            </a:r>
            <a:r>
              <a:rPr lang="de-DE" sz="2000" dirty="0" smtClean="0"/>
              <a:t>	</a:t>
            </a:r>
            <a:r>
              <a:rPr lang="de-DE" sz="2000" dirty="0"/>
              <a:t>	</a:t>
            </a:r>
            <a:r>
              <a:rPr lang="de-DE" sz="2000" dirty="0" smtClean="0"/>
              <a:t>		Ca. 2stündige Exkursion zur Besichtigung des</a:t>
            </a:r>
            <a:br>
              <a:rPr lang="de-DE" sz="2000" dirty="0" smtClean="0"/>
            </a:br>
            <a:r>
              <a:rPr lang="de-DE" sz="2000" dirty="0" smtClean="0"/>
              <a:t>				</a:t>
            </a:r>
            <a:r>
              <a:rPr lang="de-DE" sz="2000" dirty="0" err="1" smtClean="0"/>
              <a:t>oar</a:t>
            </a:r>
            <a:r>
              <a:rPr lang="de-DE" sz="2000" dirty="0" smtClean="0"/>
              <a:t> </a:t>
            </a:r>
            <a:r>
              <a:rPr lang="de-DE" sz="2000" dirty="0"/>
              <a:t>Humus- und </a:t>
            </a:r>
            <a:r>
              <a:rPr lang="de-DE" sz="2000" dirty="0" smtClean="0"/>
              <a:t>Erdenwerkes </a:t>
            </a:r>
            <a:br>
              <a:rPr lang="de-DE" sz="2000" dirty="0" smtClean="0"/>
            </a:br>
            <a:r>
              <a:rPr lang="de-DE" sz="2000" dirty="0" smtClean="0"/>
              <a:t>				(</a:t>
            </a:r>
            <a:r>
              <a:rPr lang="de-DE" sz="2000" dirty="0"/>
              <a:t>Eigene </a:t>
            </a:r>
            <a:r>
              <a:rPr lang="de-DE" sz="2000" dirty="0" smtClean="0"/>
              <a:t>Anfahrt, 20-25 min.)</a:t>
            </a:r>
            <a:endParaRPr lang="de-DE" sz="2000" dirty="0"/>
          </a:p>
          <a:p>
            <a:pPr marL="1879600" indent="-1879600" defTabSz="231775">
              <a:spcBef>
                <a:spcPts val="800"/>
              </a:spcBef>
              <a:spcAft>
                <a:spcPts val="600"/>
              </a:spcAft>
              <a:defRPr/>
            </a:pPr>
            <a:r>
              <a:rPr lang="de-DE" sz="2000" dirty="0">
                <a:solidFill>
                  <a:srgbClr val="FF0000"/>
                </a:solidFill>
              </a:rPr>
              <a:t>					</a:t>
            </a:r>
            <a:r>
              <a:rPr lang="de-DE" sz="2000" b="1" u="sng" dirty="0">
                <a:solidFill>
                  <a:srgbClr val="FF0000"/>
                </a:solidFill>
              </a:rPr>
              <a:t>Adresse</a:t>
            </a:r>
            <a:r>
              <a:rPr lang="de-DE" sz="2000" b="1" dirty="0">
                <a:solidFill>
                  <a:srgbClr val="FF0000"/>
                </a:solidFill>
              </a:rPr>
              <a:t>: </a:t>
            </a:r>
            <a:r>
              <a:rPr lang="de-DE" sz="2000" dirty="0" err="1">
                <a:solidFill>
                  <a:srgbClr val="FF0000"/>
                </a:solidFill>
              </a:rPr>
              <a:t>oar</a:t>
            </a:r>
            <a:r>
              <a:rPr lang="de-DE" sz="2000" dirty="0">
                <a:solidFill>
                  <a:srgbClr val="FF0000"/>
                </a:solidFill>
              </a:rPr>
              <a:t> Humus- und </a:t>
            </a:r>
            <a:r>
              <a:rPr lang="de-DE" sz="2000" dirty="0" smtClean="0">
                <a:solidFill>
                  <a:srgbClr val="FF0000"/>
                </a:solidFill>
              </a:rPr>
              <a:t>Erdenwerk, </a:t>
            </a:r>
            <a:br>
              <a:rPr lang="de-DE" sz="2000" dirty="0" smtClean="0">
                <a:solidFill>
                  <a:srgbClr val="FF0000"/>
                </a:solidFill>
              </a:rPr>
            </a:br>
            <a:r>
              <a:rPr lang="de-DE" sz="2000" dirty="0" smtClean="0">
                <a:solidFill>
                  <a:srgbClr val="FF0000"/>
                </a:solidFill>
              </a:rPr>
              <a:t>				</a:t>
            </a:r>
            <a:r>
              <a:rPr lang="de-DE" sz="2000" dirty="0" err="1" smtClean="0">
                <a:solidFill>
                  <a:srgbClr val="FF0000"/>
                </a:solidFill>
              </a:rPr>
              <a:t>Dehnhöft</a:t>
            </a:r>
            <a:r>
              <a:rPr lang="de-DE" sz="2000" dirty="0" smtClean="0">
                <a:solidFill>
                  <a:srgbClr val="FF0000"/>
                </a:solidFill>
              </a:rPr>
              <a:t> 5, 24161 </a:t>
            </a:r>
            <a:r>
              <a:rPr lang="de-DE" sz="2000" dirty="0">
                <a:solidFill>
                  <a:srgbClr val="FF0000"/>
                </a:solidFill>
              </a:rPr>
              <a:t>Altenholz</a:t>
            </a:r>
          </a:p>
          <a:p>
            <a:pPr marL="1879600" lvl="0" indent="-1879600" defTabSz="233363">
              <a:spcBef>
                <a:spcPts val="1800"/>
              </a:spcBef>
              <a:tabLst>
                <a:tab pos="2335213" algn="l"/>
              </a:tabLst>
              <a:defRPr/>
            </a:pPr>
            <a:endParaRPr lang="de-DE" sz="2000" dirty="0">
              <a:solidFill>
                <a:srgbClr val="000000"/>
              </a:solidFill>
            </a:endParaRPr>
          </a:p>
          <a:p>
            <a:pPr lvl="0" defTabSz="233363">
              <a:spcBef>
                <a:spcPts val="1800"/>
              </a:spcBef>
              <a:tabLst>
                <a:tab pos="233521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</a:rPr>
              <a:t>Oder einfach einen Kaffee genießen und noch einen </a:t>
            </a:r>
            <a:r>
              <a:rPr lang="de-DE" sz="2000" dirty="0" err="1" smtClean="0">
                <a:solidFill>
                  <a:srgbClr val="000000"/>
                </a:solidFill>
              </a:rPr>
              <a:t>Klönschnack</a:t>
            </a:r>
            <a:r>
              <a:rPr lang="de-DE" sz="2000" dirty="0" smtClean="0">
                <a:solidFill>
                  <a:srgbClr val="000000"/>
                </a:solidFill>
              </a:rPr>
              <a:t> mit den Kollegen halten. Viel Spaß!</a:t>
            </a:r>
            <a:endParaRPr lang="de-DE" sz="2000" dirty="0">
              <a:solidFill>
                <a:srgbClr val="000000"/>
              </a:solidFill>
            </a:endParaRPr>
          </a:p>
          <a:p>
            <a:pPr marL="1879600" indent="-1879600" defTabSz="231775">
              <a:spcBef>
                <a:spcPts val="1800"/>
              </a:spcBef>
              <a:defRPr/>
            </a:pPr>
            <a:endParaRPr lang="de-DE" sz="1000" dirty="0" smtClean="0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de-DE" altLang="de-DE" sz="1400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7272486" cy="504825"/>
          </a:xfrm>
        </p:spPr>
        <p:txBody>
          <a:bodyPr/>
          <a:lstStyle/>
          <a:p>
            <a:pPr eaLnBrk="1" hangingPunct="1"/>
            <a:r>
              <a:rPr lang="de-DE" dirty="0" smtClean="0"/>
              <a:t>TOP 4 Haushaltsabschluss 2023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de-DE" altLang="de-DE" sz="1400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42925" marR="387985" lvl="0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Begrüßung</a:t>
            </a:r>
            <a:r>
              <a:rPr lang="de-DE" sz="2000" dirty="0">
                <a:ea typeface="Times New Roman"/>
                <a:cs typeface="Times New Roman"/>
              </a:rPr>
              <a:t>, Genehmigung der Tagesordnung </a:t>
            </a:r>
            <a:r>
              <a:rPr lang="de-DE" sz="2000" dirty="0" smtClean="0">
                <a:ea typeface="Times New Roman"/>
                <a:cs typeface="Times New Roman"/>
              </a:rPr>
              <a:t>und </a:t>
            </a:r>
            <a:br>
              <a:rPr lang="de-DE" sz="2000" dirty="0" smtClean="0">
                <a:ea typeface="Times New Roman"/>
                <a:cs typeface="Times New Roman"/>
              </a:rPr>
            </a:br>
            <a:r>
              <a:rPr lang="de-DE" sz="2000" dirty="0" smtClean="0">
                <a:ea typeface="Times New Roman"/>
                <a:cs typeface="Times New Roman"/>
              </a:rPr>
              <a:t>Feststellung der Beschlussfähigkeit</a:t>
            </a:r>
          </a:p>
          <a:p>
            <a:pPr marL="542925" marR="387985" lvl="0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err="1">
                <a:cs typeface="Times New Roman"/>
              </a:rPr>
              <a:t>D</a:t>
            </a:r>
            <a:r>
              <a:rPr lang="de-DE" sz="2000" dirty="0" err="1"/>
              <a:t>urchsprache</a:t>
            </a:r>
            <a:r>
              <a:rPr lang="de-DE" sz="2000" dirty="0"/>
              <a:t> und Genehmigung des Protokolls über die </a:t>
            </a:r>
            <a:br>
              <a:rPr lang="de-DE" sz="2000" dirty="0"/>
            </a:br>
            <a:r>
              <a:rPr lang="de-DE" sz="2000" dirty="0"/>
              <a:t>35. Mitgliederversammlung des VHE-Nord am 15.06.2023</a:t>
            </a:r>
          </a:p>
          <a:p>
            <a:pPr marL="542925" marR="387985" lvl="0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Berichtspunkte</a:t>
            </a:r>
          </a:p>
          <a:p>
            <a:pPr marL="542925" marR="387985" lvl="0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b="1" dirty="0" smtClean="0">
                <a:ea typeface="Times New Roman"/>
                <a:cs typeface="Times New Roman"/>
              </a:rPr>
              <a:t>Haushaltsabschluss 2023</a:t>
            </a:r>
          </a:p>
          <a:p>
            <a:pPr marL="542925" marR="387985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Laufendes </a:t>
            </a:r>
            <a:r>
              <a:rPr lang="de-DE" sz="2000" dirty="0">
                <a:ea typeface="Times New Roman"/>
                <a:cs typeface="Times New Roman"/>
              </a:rPr>
              <a:t>Wirtschaftsjahr und Haushaltsplan </a:t>
            </a:r>
            <a:r>
              <a:rPr lang="de-DE" sz="2000" dirty="0" smtClean="0">
                <a:ea typeface="Times New Roman"/>
                <a:cs typeface="Times New Roman"/>
              </a:rPr>
              <a:t>2025 </a:t>
            </a:r>
          </a:p>
          <a:p>
            <a:pPr marL="542925" marR="387985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Personalien</a:t>
            </a:r>
          </a:p>
          <a:p>
            <a:pPr marL="542925" marR="387985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>
                <a:ea typeface="Times New Roman"/>
                <a:cs typeface="Times New Roman"/>
              </a:rPr>
              <a:t>Möglichkeit der Kurzvorstellung neuer </a:t>
            </a:r>
            <a:r>
              <a:rPr lang="de-DE" sz="2000" dirty="0" smtClean="0">
                <a:ea typeface="Times New Roman"/>
                <a:cs typeface="Times New Roman"/>
              </a:rPr>
              <a:t>Mitgliedsbetriebe</a:t>
            </a:r>
          </a:p>
          <a:p>
            <a:pPr marL="542925" marR="387985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Verschiedenes</a:t>
            </a:r>
          </a:p>
          <a:p>
            <a:pPr marL="542925" marR="387985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Termine 	</a:t>
            </a:r>
            <a:r>
              <a:rPr lang="de-DE" sz="1800" b="1" dirty="0" smtClean="0">
                <a:ea typeface="Times New Roman"/>
                <a:cs typeface="Times New Roman"/>
              </a:rPr>
              <a:t>	</a:t>
            </a:r>
            <a:r>
              <a:rPr lang="de-DE" sz="1800" i="1" dirty="0"/>
              <a:t> </a:t>
            </a:r>
            <a:endParaRPr lang="de-DE" sz="1800" b="1" i="1" dirty="0">
              <a:ea typeface="Times New Roman"/>
              <a:cs typeface="Times New Roman"/>
            </a:endParaRPr>
          </a:p>
          <a:p>
            <a:pPr marL="0" marR="387985" indent="0" algn="ctr">
              <a:spcBef>
                <a:spcPts val="800"/>
              </a:spcBef>
              <a:spcAft>
                <a:spcPts val="0"/>
              </a:spcAft>
            </a:pPr>
            <a:r>
              <a:rPr lang="de-DE" sz="1800" b="1" dirty="0" smtClean="0">
                <a:ea typeface="Times New Roman"/>
                <a:cs typeface="Times New Roman"/>
              </a:rPr>
              <a:t>	</a:t>
            </a:r>
          </a:p>
          <a:p>
            <a:pPr marL="0" marR="387985" indent="0">
              <a:spcBef>
                <a:spcPts val="800"/>
              </a:spcBef>
              <a:spcAft>
                <a:spcPts val="0"/>
              </a:spcAft>
            </a:pPr>
            <a:endParaRPr 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2079553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32656"/>
            <a:ext cx="7920880" cy="288032"/>
          </a:xfrm>
        </p:spPr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>
                <a:ea typeface="Times New Roman"/>
                <a:cs typeface="Times New Roman"/>
              </a:rPr>
              <a:t/>
            </a:r>
            <a:br>
              <a:rPr lang="de-DE" dirty="0">
                <a:ea typeface="Times New Roman"/>
                <a:cs typeface="Times New Roman"/>
              </a:rPr>
            </a:br>
            <a:endParaRPr lang="de-DE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3528" y="188640"/>
            <a:ext cx="7848872" cy="50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kern="0" dirty="0" smtClean="0"/>
              <a:t>TOP 4.1 Haushaltsabschluss 2023 (I) - Einnahmen</a:t>
            </a:r>
            <a:endParaRPr lang="de-DE" sz="1800" b="0" kern="0" dirty="0" smtClean="0"/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de-DE" altLang="de-DE" sz="1400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12776"/>
            <a:ext cx="8422907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124744"/>
            <a:ext cx="8580406" cy="5120481"/>
          </a:xfrm>
        </p:spPr>
        <p:txBody>
          <a:bodyPr/>
          <a:lstStyle/>
          <a:p>
            <a:endParaRPr lang="de-DE" sz="2000" dirty="0" smtClean="0"/>
          </a:p>
          <a:p>
            <a:pPr marL="0"/>
            <a:r>
              <a:rPr lang="de-DE" sz="2000" dirty="0"/>
              <a:t>Das Haushaltsjahr </a:t>
            </a:r>
            <a:r>
              <a:rPr lang="de-DE" sz="2000" dirty="0" smtClean="0"/>
              <a:t>2023 </a:t>
            </a:r>
            <a:r>
              <a:rPr lang="de-DE" sz="2000" dirty="0"/>
              <a:t>schließt mit einem Volumen von </a:t>
            </a:r>
            <a:r>
              <a:rPr lang="de-DE" sz="2000" dirty="0" smtClean="0"/>
              <a:t>177.578,72 </a:t>
            </a:r>
            <a:r>
              <a:rPr lang="de-DE" sz="2000" dirty="0"/>
              <a:t>€ ab, liegt um </a:t>
            </a:r>
            <a:r>
              <a:rPr lang="de-DE" sz="2000" dirty="0" smtClean="0"/>
              <a:t>17.438,22 </a:t>
            </a:r>
            <a:r>
              <a:rPr lang="de-DE" sz="2000" dirty="0"/>
              <a:t>€ über dem Planansatz </a:t>
            </a:r>
            <a:r>
              <a:rPr lang="de-DE" sz="2000" dirty="0" smtClean="0"/>
              <a:t>2023 </a:t>
            </a:r>
            <a:r>
              <a:rPr lang="de-DE" sz="2000" dirty="0"/>
              <a:t>und weist mit </a:t>
            </a:r>
            <a:r>
              <a:rPr lang="de-DE" sz="2000" b="1" dirty="0" smtClean="0"/>
              <a:t>12.743,05 </a:t>
            </a:r>
            <a:r>
              <a:rPr lang="de-DE" sz="2000" b="1" dirty="0"/>
              <a:t>€ </a:t>
            </a:r>
            <a:r>
              <a:rPr lang="de-DE" sz="2000" dirty="0"/>
              <a:t>ein </a:t>
            </a:r>
            <a:r>
              <a:rPr lang="de-DE" sz="2000" b="1" dirty="0"/>
              <a:t>positives </a:t>
            </a:r>
            <a:r>
              <a:rPr lang="de-DE" sz="2000" b="1" dirty="0" smtClean="0"/>
              <a:t>Ergebnis</a:t>
            </a:r>
            <a:r>
              <a:rPr lang="de-DE" sz="2000" dirty="0" smtClean="0"/>
              <a:t> </a:t>
            </a:r>
            <a:r>
              <a:rPr lang="de-DE" sz="2000" dirty="0"/>
              <a:t>auf.</a:t>
            </a:r>
          </a:p>
          <a:p>
            <a:pPr marL="0"/>
            <a:r>
              <a:rPr lang="de-DE" sz="2000" b="1" dirty="0" smtClean="0"/>
              <a:t>Vermögensstand</a:t>
            </a:r>
            <a:r>
              <a:rPr lang="de-DE" sz="2000" dirty="0" smtClean="0"/>
              <a:t>  per 31.12.2023: </a:t>
            </a:r>
            <a:r>
              <a:rPr lang="de-DE" sz="2000" b="1" dirty="0" smtClean="0"/>
              <a:t>162.197,07 €</a:t>
            </a:r>
            <a:r>
              <a:rPr lang="de-DE" sz="2000" dirty="0" smtClean="0"/>
              <a:t>.</a:t>
            </a:r>
          </a:p>
          <a:p>
            <a:endParaRPr lang="de-DE" sz="1000" dirty="0"/>
          </a:p>
          <a:p>
            <a:r>
              <a:rPr lang="de-DE" sz="2000" dirty="0"/>
              <a:t>Wesentliche Abweichungen einzelner Positionen erklären sich wie folgt:</a:t>
            </a:r>
            <a:endParaRPr lang="de-DE" sz="1000" dirty="0"/>
          </a:p>
          <a:p>
            <a:endParaRPr lang="de-DE" sz="1000" b="1" u="sng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sz="2000" b="1" u="sng" dirty="0" smtClean="0"/>
              <a:t>Einnahmen</a:t>
            </a:r>
            <a:r>
              <a:rPr lang="de-DE" sz="2000" b="1" u="sng" dirty="0"/>
              <a:t>:</a:t>
            </a:r>
            <a:endParaRPr lang="de-DE" sz="2000" dirty="0"/>
          </a:p>
          <a:p>
            <a:endParaRPr lang="de-DE" sz="1000" b="1" dirty="0" smtClean="0"/>
          </a:p>
          <a:p>
            <a:r>
              <a:rPr lang="de-DE" sz="2000" b="1" dirty="0" smtClean="0"/>
              <a:t>Pos</a:t>
            </a:r>
            <a:r>
              <a:rPr lang="de-DE" sz="2000" b="1" dirty="0"/>
              <a:t>. </a:t>
            </a:r>
            <a:r>
              <a:rPr lang="de-DE" sz="2000" b="1" dirty="0" smtClean="0"/>
              <a:t>1.2 Sonstige Einnahmen</a:t>
            </a:r>
            <a:r>
              <a:rPr lang="de-DE" sz="2000" b="1" dirty="0"/>
              <a:t>:</a:t>
            </a:r>
            <a:r>
              <a:rPr lang="de-DE" sz="2000" dirty="0"/>
              <a:t>	</a:t>
            </a:r>
          </a:p>
          <a:p>
            <a:pPr marL="0" indent="0"/>
            <a:r>
              <a:rPr lang="de-DE" sz="2000" dirty="0" smtClean="0"/>
              <a:t>Durch drei Schulungen zu Sichtkontrolle, </a:t>
            </a:r>
            <a:r>
              <a:rPr lang="de-DE" sz="2000" dirty="0" err="1" smtClean="0"/>
              <a:t>Bonitur</a:t>
            </a:r>
            <a:r>
              <a:rPr lang="de-DE" sz="2000" dirty="0" smtClean="0"/>
              <a:t> und Chargenanalyse von Bioabfällen und damit einhergehenden Seminargebühren wurde der starke Überschuss von über 11.450,- € erzielt. Dem stehen unter </a:t>
            </a:r>
            <a:r>
              <a:rPr lang="de-DE" sz="2000" u="dashHeavy" dirty="0" smtClean="0"/>
              <a:t>Pos. 2.11 Öffentlichkeitsarbeit und Mitgliederwerbung</a:t>
            </a:r>
            <a:r>
              <a:rPr lang="de-DE" sz="2000" dirty="0" smtClean="0"/>
              <a:t> Ausgaben für das schulende Unternehmen gegenüber.</a:t>
            </a:r>
            <a:endParaRPr lang="de-DE" sz="2000" dirty="0"/>
          </a:p>
          <a:p>
            <a:r>
              <a:rPr lang="de-DE" sz="2000" dirty="0"/>
              <a:t> </a:t>
            </a:r>
          </a:p>
          <a:p>
            <a:pPr marL="1169988" indent="-1169988">
              <a:spcBef>
                <a:spcPts val="0"/>
              </a:spcBef>
            </a:pPr>
            <a:endParaRPr lang="de-DE" sz="1800" dirty="0"/>
          </a:p>
        </p:txBody>
      </p:sp>
      <p:sp>
        <p:nvSpPr>
          <p:cNvPr id="8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1347788" indent="-1347788" eaLnBrk="1" hangingPunct="1"/>
            <a:r>
              <a:rPr lang="de-DE" kern="0" dirty="0" smtClean="0"/>
              <a:t>TOP 4.1	Haushaltsabschluss 2023 (II) – </a:t>
            </a:r>
            <a:br>
              <a:rPr lang="de-DE" kern="0" dirty="0" smtClean="0"/>
            </a:br>
            <a:r>
              <a:rPr lang="de-DE" kern="0" dirty="0" smtClean="0"/>
              <a:t>Erläuterungen Einnahmenseite</a:t>
            </a:r>
            <a:endParaRPr lang="de-DE" sz="1800" b="0" kern="0" dirty="0" smtClean="0"/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de-DE" altLang="de-DE" sz="1400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400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988641"/>
            <a:ext cx="8580728" cy="5256584"/>
          </a:xfrm>
        </p:spPr>
        <p:txBody>
          <a:bodyPr/>
          <a:lstStyle/>
          <a:p>
            <a:pPr algn="just"/>
            <a:endParaRPr lang="de-DE" sz="1000" b="1" u="sng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de-DE" sz="2000" b="1" u="sng" dirty="0" smtClean="0"/>
              <a:t>Einnahmen</a:t>
            </a:r>
            <a:r>
              <a:rPr lang="de-DE" sz="2000" b="1" u="sng" dirty="0"/>
              <a:t>:</a:t>
            </a:r>
            <a:endParaRPr lang="de-DE" sz="2000" dirty="0"/>
          </a:p>
          <a:p>
            <a:pPr algn="just"/>
            <a:endParaRPr lang="de-DE" sz="1000" b="1" dirty="0" smtClean="0"/>
          </a:p>
          <a:p>
            <a:pPr marL="0" indent="0"/>
            <a:r>
              <a:rPr lang="de-DE" sz="2000" b="1" dirty="0" smtClean="0"/>
              <a:t>Pos</a:t>
            </a:r>
            <a:r>
              <a:rPr lang="de-DE" sz="2000" b="1" dirty="0"/>
              <a:t>. </a:t>
            </a:r>
            <a:r>
              <a:rPr lang="de-DE" sz="2000" b="1" dirty="0" smtClean="0"/>
              <a:t>1.4 Aufwandsentschädigung Qualitätsbetreuung: </a:t>
            </a:r>
          </a:p>
          <a:p>
            <a:pPr marL="0" indent="0"/>
            <a:r>
              <a:rPr lang="de-DE" sz="2000" dirty="0" smtClean="0"/>
              <a:t>2023 wurden bis zu 93 Anlagen für die BGK durch den VHE-Nord betreut.</a:t>
            </a:r>
          </a:p>
          <a:p>
            <a:pPr marL="0" indent="0"/>
            <a:r>
              <a:rPr lang="de-DE" sz="2000" dirty="0" smtClean="0"/>
              <a:t>Da auch 2023 von der BGK als Ausgleich für die hohen Inflationsraten ein sogenannter Bonus in Höhe von 5 % auf die Vergütung für die Qualitätsbetreuung gezahlt wurde, wurde die Position um gut 5.260,- € gegenüber dem Planansatz überschritten.</a:t>
            </a:r>
          </a:p>
          <a:p>
            <a:pPr marL="0" indent="0"/>
            <a:r>
              <a:rPr lang="de-DE" sz="2000" dirty="0" smtClean="0"/>
              <a:t>Im Gegenzug entstand aber auch ein höherer Aufwand, der sich tlw. in der </a:t>
            </a:r>
            <a:r>
              <a:rPr lang="de-DE" sz="2000" u="dashHeavy" dirty="0" smtClean="0"/>
              <a:t>Pos. 2.1 Personalaufwendungen</a:t>
            </a:r>
            <a:r>
              <a:rPr lang="de-DE" sz="2000" dirty="0" smtClean="0"/>
              <a:t> widerspiegelt</a:t>
            </a:r>
            <a:endParaRPr lang="de-DE" sz="1800" dirty="0"/>
          </a:p>
        </p:txBody>
      </p:sp>
      <p:sp>
        <p:nvSpPr>
          <p:cNvPr id="8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23850" y="188913"/>
            <a:ext cx="70040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1077913" indent="-1077913" defTabSz="674688" eaLnBrk="1" hangingPunct="1"/>
            <a:r>
              <a:rPr lang="de-DE" kern="0" dirty="0" smtClean="0"/>
              <a:t>TOP 4.1	Haushaltsabschluss 2023 (III) – </a:t>
            </a:r>
            <a:br>
              <a:rPr lang="de-DE" kern="0" dirty="0" smtClean="0"/>
            </a:br>
            <a:r>
              <a:rPr lang="de-DE" kern="0" dirty="0" smtClean="0"/>
              <a:t>	Erläuterungen Einnahmenseite</a:t>
            </a:r>
            <a:endParaRPr lang="de-DE" sz="1800" b="0" kern="0" dirty="0" smtClean="0"/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de-DE" altLang="de-DE" sz="1400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468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32656"/>
            <a:ext cx="7920880" cy="288032"/>
          </a:xfrm>
        </p:spPr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>
                <a:ea typeface="Times New Roman"/>
                <a:cs typeface="Times New Roman"/>
              </a:rPr>
              <a:t/>
            </a:r>
            <a:br>
              <a:rPr lang="de-DE" dirty="0">
                <a:ea typeface="Times New Roman"/>
                <a:cs typeface="Times New Roman"/>
              </a:rPr>
            </a:br>
            <a:endParaRPr lang="de-DE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2214" y="188640"/>
            <a:ext cx="7848872" cy="50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kern="0" dirty="0" smtClean="0"/>
              <a:t>TOP 4.1 Haushaltsabschluss 2023 (IV) - Ausgaben</a:t>
            </a:r>
            <a:endParaRPr lang="de-DE" sz="1800" b="0" kern="0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4716016" y="947936"/>
            <a:ext cx="1230030" cy="320824"/>
          </a:xfrm>
        </p:spPr>
        <p:txBody>
          <a:bodyPr/>
          <a:lstStyle/>
          <a:p>
            <a:pPr algn="ctr"/>
            <a:r>
              <a:rPr lang="de-DE" sz="1400" b="1" dirty="0" smtClean="0"/>
              <a:t>Ist 2022</a:t>
            </a:r>
            <a:endParaRPr lang="de-DE" sz="1400" b="1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181288" y="947936"/>
            <a:ext cx="1230030" cy="32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de-DE" sz="1400" b="1" kern="0" dirty="0" smtClean="0"/>
              <a:t>Plan 2023</a:t>
            </a:r>
            <a:endParaRPr lang="de-DE" sz="1400" b="1" kern="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531506" y="947936"/>
            <a:ext cx="1230030" cy="32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de-DE" sz="1400" b="1" kern="0" dirty="0" smtClean="0"/>
              <a:t>Ist 2023</a:t>
            </a:r>
            <a:endParaRPr lang="de-DE" sz="1400" b="1" kern="0" dirty="0"/>
          </a:p>
        </p:txBody>
      </p:sp>
      <p:sp>
        <p:nvSpPr>
          <p:cNvPr id="13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de-DE" altLang="de-DE" sz="1400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14" y="1268760"/>
            <a:ext cx="8469322" cy="507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6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042832"/>
            <a:ext cx="8496622" cy="5256584"/>
          </a:xfrm>
        </p:spPr>
        <p:txBody>
          <a:bodyPr/>
          <a:lstStyle/>
          <a:p>
            <a:pPr algn="just"/>
            <a:endParaRPr lang="de-DE" sz="1000" b="1" u="sng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de-DE" sz="2000" b="1" u="sng" dirty="0" smtClean="0"/>
              <a:t>Ausgaben:</a:t>
            </a:r>
            <a:endParaRPr lang="de-DE" sz="2000" dirty="0"/>
          </a:p>
          <a:p>
            <a:pPr algn="just"/>
            <a:endParaRPr lang="de-DE" sz="1000" b="1" dirty="0" smtClean="0"/>
          </a:p>
          <a:p>
            <a:pPr algn="just"/>
            <a:r>
              <a:rPr lang="de-DE" sz="2000" b="1" dirty="0" smtClean="0"/>
              <a:t>Pos</a:t>
            </a:r>
            <a:r>
              <a:rPr lang="de-DE" sz="2000" b="1" dirty="0"/>
              <a:t>. </a:t>
            </a:r>
            <a:r>
              <a:rPr lang="de-DE" sz="2000" b="1" dirty="0" smtClean="0"/>
              <a:t>2.1 Personalaufwendungen</a:t>
            </a:r>
            <a:endParaRPr lang="de-DE" sz="2000" dirty="0" smtClean="0"/>
          </a:p>
          <a:p>
            <a:pPr algn="just"/>
            <a:endParaRPr lang="de-DE" sz="1000" dirty="0" smtClean="0"/>
          </a:p>
          <a:p>
            <a:pPr marL="0" indent="0"/>
            <a:r>
              <a:rPr lang="de-DE" sz="2000" dirty="0" smtClean="0"/>
              <a:t>Der Planansatz wurde um insgesamt knapp 4.000 € überschritten</a:t>
            </a:r>
          </a:p>
          <a:p>
            <a:pPr marL="0" indent="0"/>
            <a:r>
              <a:rPr lang="de-DE" sz="2000" dirty="0" smtClean="0"/>
              <a:t>Gründe dafür im Wesentlichen: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/>
              <a:t>Höhere Aufwendungen für Qualitätsbetreuung u.a. durch die Tariferhöhungen, durch immer noch höheren Betreuungsaufwand bei Anerkennungsverfahren (aber viele abgeschlossen oder kurz vor Abschluss) und entsprechende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/>
              <a:t>Auszahlung von Mehrarbeitsstunden. Hier schlägt sich auch die zunehmende Vernetzung und Präsenz des VHE-Nord in der Öffentlichkeit nieder.</a:t>
            </a:r>
          </a:p>
        </p:txBody>
      </p:sp>
      <p:sp>
        <p:nvSpPr>
          <p:cNvPr id="8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1347788" indent="-1347788" eaLnBrk="1" hangingPunct="1">
              <a:tabLst>
                <a:tab pos="1347788" algn="l"/>
              </a:tabLst>
            </a:pPr>
            <a:r>
              <a:rPr lang="de-DE" kern="0" dirty="0" smtClean="0"/>
              <a:t>TOP 4.1	Haushaltsabschluss 2023 (V) – </a:t>
            </a:r>
            <a:br>
              <a:rPr lang="de-DE" kern="0" dirty="0" smtClean="0"/>
            </a:br>
            <a:r>
              <a:rPr lang="de-DE" kern="0" dirty="0" smtClean="0"/>
              <a:t>Erläuterungen Ausgabenseite</a:t>
            </a:r>
            <a:endParaRPr lang="de-DE" sz="1800" b="0" kern="0" dirty="0" smtClean="0"/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de-DE" altLang="de-DE" sz="1400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01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042832"/>
            <a:ext cx="8496622" cy="5256584"/>
          </a:xfrm>
        </p:spPr>
        <p:txBody>
          <a:bodyPr/>
          <a:lstStyle/>
          <a:p>
            <a:pPr algn="just"/>
            <a:endParaRPr lang="de-DE" sz="1000" b="1" u="sng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de-DE" sz="2000" b="1" u="sng" dirty="0" smtClean="0"/>
              <a:t>Ausgaben:</a:t>
            </a:r>
            <a:endParaRPr lang="de-DE" sz="2000" dirty="0"/>
          </a:p>
          <a:p>
            <a:pPr algn="just"/>
            <a:endParaRPr lang="de-DE" sz="1000" b="1" dirty="0" smtClean="0"/>
          </a:p>
          <a:p>
            <a:pPr algn="just"/>
            <a:r>
              <a:rPr lang="de-DE" sz="2000" b="1" dirty="0" smtClean="0"/>
              <a:t>Pos. 2.2 Miete und Nebenkosten der Geschäftsstelle</a:t>
            </a:r>
            <a:endParaRPr lang="de-DE" sz="2000" dirty="0"/>
          </a:p>
          <a:p>
            <a:endParaRPr lang="de-DE" sz="1000" dirty="0"/>
          </a:p>
          <a:p>
            <a:pPr marL="0" lvl="0" indent="0"/>
            <a:r>
              <a:rPr lang="de-DE" sz="2000" dirty="0" smtClean="0"/>
              <a:t>Die Miet- und Nebenkosten unterschritten 2023 den Planansatz um über 3.300,- €. </a:t>
            </a:r>
          </a:p>
          <a:p>
            <a:pPr marL="0" lvl="0" indent="0"/>
            <a:r>
              <a:rPr lang="de-DE" sz="2000" dirty="0" smtClean="0"/>
              <a:t>Eine Nachzahlung von gut 2.000,- € für Nebenkosten an die LWK Nieder-sachsen ist in der </a:t>
            </a:r>
            <a:r>
              <a:rPr lang="de-DE" sz="2000" u="dashHeavy" dirty="0" smtClean="0"/>
              <a:t>Pos. 2.15 Sonstige Kosten</a:t>
            </a:r>
            <a:r>
              <a:rPr lang="de-DE" sz="2000" dirty="0" smtClean="0"/>
              <a:t> zu finden.</a:t>
            </a:r>
          </a:p>
          <a:p>
            <a:pPr marL="0" lvl="0" indent="0"/>
            <a:endParaRPr lang="de-DE" sz="2000" dirty="0"/>
          </a:p>
          <a:p>
            <a:pPr algn="just"/>
            <a:r>
              <a:rPr lang="de-DE" sz="2000" b="1" dirty="0"/>
              <a:t>Pos. 2.3 Beiträge, Versicherungen, Tagungsgebühren</a:t>
            </a:r>
            <a:endParaRPr lang="de-DE" sz="2000" dirty="0"/>
          </a:p>
          <a:p>
            <a:endParaRPr lang="de-DE" sz="1000" dirty="0"/>
          </a:p>
          <a:p>
            <a:pPr marL="0" indent="0"/>
            <a:r>
              <a:rPr lang="de-DE" sz="2000" dirty="0"/>
              <a:t>Das Unterschreiten des Planansatzes um rund </a:t>
            </a:r>
            <a:r>
              <a:rPr lang="de-DE" sz="2000" dirty="0" smtClean="0"/>
              <a:t>1.250,- </a:t>
            </a:r>
            <a:r>
              <a:rPr lang="de-DE" sz="2000" dirty="0"/>
              <a:t>€ beruht </a:t>
            </a:r>
            <a:r>
              <a:rPr lang="de-DE" sz="2000" dirty="0" err="1" smtClean="0"/>
              <a:t>insbeson-dere</a:t>
            </a:r>
            <a:r>
              <a:rPr lang="de-DE" sz="2000" dirty="0" smtClean="0"/>
              <a:t> </a:t>
            </a:r>
            <a:r>
              <a:rPr lang="de-DE" sz="2000" dirty="0"/>
              <a:t>auf dem geringeren Besuch </a:t>
            </a:r>
            <a:r>
              <a:rPr lang="de-DE" sz="2000" i="1" dirty="0"/>
              <a:t>kostenpflichtiger</a:t>
            </a:r>
            <a:r>
              <a:rPr lang="de-DE" sz="2000" dirty="0"/>
              <a:t> Veranstaltungen.</a:t>
            </a:r>
          </a:p>
        </p:txBody>
      </p:sp>
      <p:sp>
        <p:nvSpPr>
          <p:cNvPr id="8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1347788" indent="-1347788" eaLnBrk="1" hangingPunct="1">
              <a:tabLst>
                <a:tab pos="1347788" algn="l"/>
              </a:tabLst>
            </a:pPr>
            <a:r>
              <a:rPr lang="de-DE" kern="0" dirty="0" smtClean="0"/>
              <a:t>TOP 4.1	Haushaltsabschluss 2023 (VI) – </a:t>
            </a:r>
            <a:br>
              <a:rPr lang="de-DE" kern="0" dirty="0" smtClean="0"/>
            </a:br>
            <a:r>
              <a:rPr lang="de-DE" kern="0" dirty="0" smtClean="0"/>
              <a:t>Erläuterungen Ausgabenseite</a:t>
            </a:r>
            <a:endParaRPr lang="de-DE" sz="1800" b="0" kern="0" dirty="0" smtClean="0"/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de-DE" altLang="de-DE" sz="1400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768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124744"/>
            <a:ext cx="8496944" cy="5110708"/>
          </a:xfrm>
        </p:spPr>
        <p:txBody>
          <a:bodyPr/>
          <a:lstStyle/>
          <a:p>
            <a:pPr algn="just"/>
            <a:endParaRPr lang="de-DE" sz="1000" b="1" u="sng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de-DE" sz="2000" b="1" u="sng" dirty="0" smtClean="0"/>
              <a:t>Ausgaben:</a:t>
            </a:r>
            <a:endParaRPr lang="de-DE" sz="2000" dirty="0"/>
          </a:p>
          <a:p>
            <a:pPr algn="just"/>
            <a:endParaRPr lang="de-DE" sz="1000" b="1" dirty="0" smtClean="0"/>
          </a:p>
          <a:p>
            <a:pPr algn="just"/>
            <a:r>
              <a:rPr lang="de-DE" sz="2000" b="1" dirty="0" smtClean="0"/>
              <a:t>Pos</a:t>
            </a:r>
            <a:r>
              <a:rPr lang="de-DE" sz="2000" b="1" dirty="0"/>
              <a:t>. 2.11 Öffentlichkeitsarbeit und Mitgliederwerbung</a:t>
            </a:r>
            <a:endParaRPr lang="de-DE" sz="2000" dirty="0"/>
          </a:p>
          <a:p>
            <a:pPr lvl="0"/>
            <a:endParaRPr lang="de-DE" sz="1000" dirty="0"/>
          </a:p>
          <a:p>
            <a:pPr marL="0" lvl="0" indent="0"/>
            <a:r>
              <a:rPr lang="de-DE" sz="2000" dirty="0" smtClean="0"/>
              <a:t>Die Aufwendungen in dieser Position überschreiten den Planansatz um gut 6.000,- €. Einerseits finden sich hier die Aufwendungen für Drucker-zeugnisse (Kalender </a:t>
            </a:r>
            <a:r>
              <a:rPr lang="de-DE" sz="2000" dirty="0"/>
              <a:t>Kosmos Kompost </a:t>
            </a:r>
            <a:r>
              <a:rPr lang="de-DE" sz="2000" dirty="0" smtClean="0"/>
              <a:t>und der Tagungsband für die Fachtagung) von knapp 2.700,- €.</a:t>
            </a:r>
          </a:p>
          <a:p>
            <a:pPr marL="0" lvl="0" indent="0"/>
            <a:r>
              <a:rPr lang="de-DE" sz="2000" dirty="0" smtClean="0"/>
              <a:t>Weitere Kosten der Fachtagung und der Mitgliederversammlung 2023 sind (innerhalb des Planansatzes) unter der </a:t>
            </a:r>
            <a:r>
              <a:rPr lang="de-DE" sz="2000" u="dashHeavy" dirty="0" smtClean="0"/>
              <a:t>Pos. 2.6 Bewirtung</a:t>
            </a:r>
            <a:r>
              <a:rPr lang="de-DE" sz="2000" dirty="0" smtClean="0"/>
              <a:t> zu finden.</a:t>
            </a:r>
          </a:p>
          <a:p>
            <a:pPr marL="0" lvl="0" indent="0"/>
            <a:r>
              <a:rPr lang="de-DE" sz="2000" dirty="0" smtClean="0"/>
              <a:t>Der größte Teil der Aufwendungen entfällt mit fast 13.100,- € auf die Schulungen (Runder Tisch) zu Sichtkontrolle, </a:t>
            </a:r>
            <a:r>
              <a:rPr lang="de-DE" sz="2000" dirty="0" err="1" smtClean="0"/>
              <a:t>Bonitur</a:t>
            </a:r>
            <a:r>
              <a:rPr lang="de-DE" sz="2000" dirty="0" smtClean="0"/>
              <a:t> und Chargenana-</a:t>
            </a:r>
            <a:r>
              <a:rPr lang="de-DE" sz="2000" dirty="0" err="1" smtClean="0"/>
              <a:t>lyse</a:t>
            </a:r>
            <a:r>
              <a:rPr lang="de-DE" sz="2000" dirty="0" smtClean="0"/>
              <a:t>.</a:t>
            </a:r>
          </a:p>
          <a:p>
            <a:pPr marL="0" lvl="0" indent="0"/>
            <a:r>
              <a:rPr lang="de-DE" sz="2000" dirty="0" smtClean="0"/>
              <a:t>Unter </a:t>
            </a:r>
            <a:r>
              <a:rPr lang="de-DE" sz="2000" u="dashHeavy" dirty="0"/>
              <a:t>Pos. 1.2 Sonstige </a:t>
            </a:r>
            <a:r>
              <a:rPr lang="de-DE" sz="2000" u="dashHeavy" dirty="0" smtClean="0"/>
              <a:t>Einnahmen</a:t>
            </a:r>
            <a:r>
              <a:rPr lang="de-DE" sz="2000" dirty="0" smtClean="0"/>
              <a:t> finden sich allerdings entsprechende Einnahmen für die Kalender und die Seminargebühren.</a:t>
            </a:r>
            <a:endParaRPr lang="de-DE" sz="2000" dirty="0"/>
          </a:p>
          <a:p>
            <a:pPr marL="0" lvl="0" indent="0"/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			</a:t>
            </a:r>
            <a:endParaRPr lang="de-DE" sz="2000" dirty="0"/>
          </a:p>
        </p:txBody>
      </p:sp>
      <p:sp>
        <p:nvSpPr>
          <p:cNvPr id="8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1347788" indent="-1347788" eaLnBrk="1" hangingPunct="1">
              <a:tabLst>
                <a:tab pos="1347788" algn="l"/>
              </a:tabLst>
            </a:pPr>
            <a:r>
              <a:rPr lang="de-DE" kern="0" dirty="0" smtClean="0"/>
              <a:t>TOP 4.1	Haushaltsabschluss 2023 (VII) – </a:t>
            </a:r>
            <a:br>
              <a:rPr lang="de-DE" kern="0" dirty="0" smtClean="0"/>
            </a:br>
            <a:r>
              <a:rPr lang="de-DE" kern="0" dirty="0" smtClean="0"/>
              <a:t>Erläuterungen Ausgabenseite</a:t>
            </a:r>
            <a:endParaRPr lang="de-DE" sz="1800" b="0" kern="0" dirty="0" smtClean="0"/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de-DE" altLang="de-DE" sz="1400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697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842095"/>
            <a:ext cx="8496944" cy="5466630"/>
          </a:xfrm>
        </p:spPr>
        <p:txBody>
          <a:bodyPr/>
          <a:lstStyle/>
          <a:p>
            <a:pPr algn="just"/>
            <a:endParaRPr lang="de-DE" sz="1000" b="1" u="sng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de-DE" sz="2000" b="1" u="sng" dirty="0" smtClean="0"/>
              <a:t>Ausgaben:</a:t>
            </a:r>
            <a:endParaRPr lang="de-DE" sz="2000" dirty="0"/>
          </a:p>
          <a:p>
            <a:pPr algn="just"/>
            <a:endParaRPr lang="de-DE" sz="1000" b="1" dirty="0" smtClean="0"/>
          </a:p>
          <a:p>
            <a:pPr algn="just"/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2.15 Sonstige Kosten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Die Überschreitung des Planansatzes um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gut 3.370,-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€ beruht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zum größten Teil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auf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einer Nachzahlung von gut 2.000,- € für Nebenkosten an die LWK Niedersachsen sowie einer einmaligen Spende für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Wiederauf-bauprojekte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der Ukraine, über die Dr. Stefan Dreesmann als Referent der letztjährigen Fachtagung berichtet hatte. </a:t>
            </a:r>
          </a:p>
          <a:p>
            <a:pPr marL="0" indent="0"/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2.16 Instandhaltung</a:t>
            </a:r>
          </a:p>
          <a:p>
            <a:pPr lvl="0"/>
            <a:endParaRPr lang="de-DE" sz="1000" b="1" dirty="0"/>
          </a:p>
          <a:p>
            <a:pPr marL="0" lvl="0" indent="0"/>
            <a:r>
              <a:rPr lang="de-DE" sz="2000" dirty="0" smtClean="0"/>
              <a:t>Die Überschreitung des Planansatzes um gut 2.340,- € steht im </a:t>
            </a:r>
            <a:r>
              <a:rPr lang="de-DE" sz="2000" dirty="0" err="1" smtClean="0"/>
              <a:t>Wesent-lichen</a:t>
            </a:r>
            <a:r>
              <a:rPr lang="de-DE" sz="2000" dirty="0" smtClean="0"/>
              <a:t> im Zusammenhang mit den fortlaufenden Aktualisierungen auf der Homepage und dem Support bei Hard- und Software.</a:t>
            </a:r>
          </a:p>
          <a:p>
            <a:pPr marL="0" lvl="0" indent="0"/>
            <a:endParaRPr lang="de-DE" sz="2000" dirty="0"/>
          </a:p>
        </p:txBody>
      </p:sp>
      <p:sp>
        <p:nvSpPr>
          <p:cNvPr id="8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1347788" indent="-1347788" eaLnBrk="1" hangingPunct="1">
              <a:tabLst>
                <a:tab pos="1347788" algn="l"/>
              </a:tabLst>
            </a:pPr>
            <a:r>
              <a:rPr lang="de-DE" kern="0" dirty="0" smtClean="0"/>
              <a:t>TOP 4.1:	Haushaltsabschluss 2023 (VIII) – </a:t>
            </a:r>
            <a:br>
              <a:rPr lang="de-DE" kern="0" dirty="0" smtClean="0"/>
            </a:br>
            <a:r>
              <a:rPr lang="de-DE" kern="0" dirty="0" smtClean="0"/>
              <a:t>Erläuterungen Ausgabenseite</a:t>
            </a:r>
            <a:endParaRPr lang="de-DE" sz="1800" b="0" kern="0" dirty="0" smtClean="0"/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de-DE" altLang="de-DE" sz="1400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868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842095"/>
            <a:ext cx="8496944" cy="5466630"/>
          </a:xfrm>
        </p:spPr>
        <p:txBody>
          <a:bodyPr/>
          <a:lstStyle/>
          <a:p>
            <a:pPr algn="just"/>
            <a:endParaRPr lang="de-DE" sz="1000" b="1" u="sng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de-DE" sz="2000" b="1" u="sng" dirty="0" smtClean="0"/>
              <a:t>Ausgaben:</a:t>
            </a:r>
            <a:endParaRPr lang="de-DE" sz="2000" dirty="0"/>
          </a:p>
          <a:p>
            <a:pPr algn="just"/>
            <a:endParaRPr lang="de-DE" sz="1000" b="1" dirty="0" smtClean="0"/>
          </a:p>
          <a:p>
            <a:pPr marL="0" indent="0"/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Pos.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2.17 Abschreibungen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e-DE" sz="1000" b="1" dirty="0"/>
          </a:p>
          <a:p>
            <a:pPr marL="0" lvl="0" indent="0"/>
            <a:r>
              <a:rPr lang="de-DE" sz="2000" dirty="0" smtClean="0"/>
              <a:t>Abschreibungen von Möbeln aus der alten Geschäftsstelle ist ausgelaufen. Ergänzende kleinere Investitionen fielen nicht an.</a:t>
            </a:r>
            <a:endParaRPr lang="de-DE" sz="2000" dirty="0"/>
          </a:p>
          <a:p>
            <a:pPr marL="0" lvl="0" indent="0"/>
            <a:endParaRPr lang="de-DE" sz="2000" dirty="0"/>
          </a:p>
        </p:txBody>
      </p:sp>
      <p:sp>
        <p:nvSpPr>
          <p:cNvPr id="8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1347788" indent="-1347788" eaLnBrk="1" hangingPunct="1">
              <a:tabLst>
                <a:tab pos="1347788" algn="l"/>
              </a:tabLst>
            </a:pPr>
            <a:r>
              <a:rPr lang="de-DE" kern="0" dirty="0" smtClean="0"/>
              <a:t>TOP 4.1:	Haushaltsabschluss 2023 (IX) – </a:t>
            </a:r>
            <a:br>
              <a:rPr lang="de-DE" kern="0" dirty="0" smtClean="0"/>
            </a:br>
            <a:r>
              <a:rPr lang="de-DE" kern="0" dirty="0" smtClean="0"/>
              <a:t>Erläuterungen Ausgabenseite</a:t>
            </a:r>
            <a:endParaRPr lang="de-DE" sz="1800" b="0" kern="0" dirty="0" smtClean="0"/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de-DE" altLang="de-DE" sz="1400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493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7272486" cy="504825"/>
          </a:xfrm>
        </p:spPr>
        <p:txBody>
          <a:bodyPr/>
          <a:lstStyle/>
          <a:p>
            <a:pPr eaLnBrk="1" hangingPunct="1"/>
            <a:r>
              <a:rPr lang="de-DE" dirty="0" smtClean="0"/>
              <a:t>TOP 2 Protokoll der 35. Mitgliederversammlung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de-DE" altLang="de-DE" sz="140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1"/>
            <a:ext cx="8508720" cy="5122893"/>
          </a:xfrm>
        </p:spPr>
        <p:txBody>
          <a:bodyPr/>
          <a:lstStyle/>
          <a:p>
            <a:pPr marL="542925" marR="387985" lvl="0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Begrüßung</a:t>
            </a:r>
            <a:r>
              <a:rPr lang="de-DE" sz="2000" dirty="0">
                <a:ea typeface="Times New Roman"/>
                <a:cs typeface="Times New Roman"/>
              </a:rPr>
              <a:t>, Genehmigung der Tagesordnung </a:t>
            </a:r>
            <a:r>
              <a:rPr lang="de-DE" sz="2000" dirty="0" smtClean="0">
                <a:ea typeface="Times New Roman"/>
                <a:cs typeface="Times New Roman"/>
              </a:rPr>
              <a:t>und </a:t>
            </a:r>
            <a:br>
              <a:rPr lang="de-DE" sz="2000" dirty="0" smtClean="0">
                <a:ea typeface="Times New Roman"/>
                <a:cs typeface="Times New Roman"/>
              </a:rPr>
            </a:br>
            <a:r>
              <a:rPr lang="de-DE" sz="2000" dirty="0" smtClean="0">
                <a:ea typeface="Times New Roman"/>
                <a:cs typeface="Times New Roman"/>
              </a:rPr>
              <a:t>Feststellung der Beschlussfähigkeit</a:t>
            </a:r>
          </a:p>
          <a:p>
            <a:pPr marL="542925" marR="387985" lvl="0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b="1" dirty="0" err="1">
                <a:cs typeface="Times New Roman"/>
              </a:rPr>
              <a:t>D</a:t>
            </a:r>
            <a:r>
              <a:rPr lang="de-DE" sz="2000" b="1" dirty="0" err="1"/>
              <a:t>urchsprache</a:t>
            </a:r>
            <a:r>
              <a:rPr lang="de-DE" sz="2000" b="1" dirty="0"/>
              <a:t> und Genehmigung des Protokolls über die </a:t>
            </a:r>
            <a:br>
              <a:rPr lang="de-DE" sz="2000" b="1" dirty="0"/>
            </a:br>
            <a:r>
              <a:rPr lang="de-DE" sz="2000" b="1" dirty="0"/>
              <a:t>35. Mitgliederversammlung des VHE-Nord am 15.06.2023</a:t>
            </a:r>
          </a:p>
          <a:p>
            <a:pPr marL="542925" marR="387985" lvl="0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Berichtspunkte</a:t>
            </a:r>
          </a:p>
          <a:p>
            <a:pPr marL="542925" marR="387985" lvl="0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Haushaltsabschluss 2023</a:t>
            </a:r>
          </a:p>
          <a:p>
            <a:pPr marL="542925" marR="387985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Laufendes </a:t>
            </a:r>
            <a:r>
              <a:rPr lang="de-DE" sz="2000" dirty="0">
                <a:ea typeface="Times New Roman"/>
                <a:cs typeface="Times New Roman"/>
              </a:rPr>
              <a:t>Wirtschaftsjahr und Haushaltsplan </a:t>
            </a:r>
            <a:r>
              <a:rPr lang="de-DE" sz="2000" dirty="0" smtClean="0">
                <a:ea typeface="Times New Roman"/>
                <a:cs typeface="Times New Roman"/>
              </a:rPr>
              <a:t>2025 </a:t>
            </a:r>
          </a:p>
          <a:p>
            <a:pPr marL="542925" marR="387985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Personalien</a:t>
            </a:r>
          </a:p>
          <a:p>
            <a:pPr marL="542925" marR="387985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>
                <a:ea typeface="Times New Roman"/>
                <a:cs typeface="Times New Roman"/>
              </a:rPr>
              <a:t>Möglichkeit der Kurzvorstellung neuer </a:t>
            </a:r>
            <a:r>
              <a:rPr lang="de-DE" sz="2000" dirty="0" smtClean="0">
                <a:ea typeface="Times New Roman"/>
                <a:cs typeface="Times New Roman"/>
              </a:rPr>
              <a:t>Mitgliedsbetriebe</a:t>
            </a:r>
          </a:p>
          <a:p>
            <a:pPr marL="542925" marR="387985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Verschiedenes</a:t>
            </a:r>
          </a:p>
          <a:p>
            <a:pPr marL="542925" marR="387985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Termine 	</a:t>
            </a:r>
            <a:r>
              <a:rPr lang="de-DE" sz="1800" b="1" dirty="0" smtClean="0">
                <a:ea typeface="Times New Roman"/>
                <a:cs typeface="Times New Roman"/>
              </a:rPr>
              <a:t>	</a:t>
            </a:r>
            <a:r>
              <a:rPr lang="de-DE" sz="1800" i="1" dirty="0"/>
              <a:t> </a:t>
            </a:r>
            <a:endParaRPr lang="de-DE" sz="1800" b="1" i="1" dirty="0">
              <a:ea typeface="Times New Roman"/>
              <a:cs typeface="Times New Roman"/>
            </a:endParaRPr>
          </a:p>
          <a:p>
            <a:pPr marL="0" marR="387985" indent="0" algn="ctr">
              <a:spcBef>
                <a:spcPts val="800"/>
              </a:spcBef>
              <a:spcAft>
                <a:spcPts val="0"/>
              </a:spcAft>
            </a:pPr>
            <a:r>
              <a:rPr lang="de-DE" sz="1800" b="1" dirty="0" smtClean="0">
                <a:ea typeface="Times New Roman"/>
                <a:cs typeface="Times New Roman"/>
              </a:rPr>
              <a:t>	</a:t>
            </a:r>
          </a:p>
          <a:p>
            <a:pPr marL="0" marR="387985" indent="0">
              <a:spcBef>
                <a:spcPts val="800"/>
              </a:spcBef>
              <a:spcAft>
                <a:spcPts val="0"/>
              </a:spcAft>
            </a:pPr>
            <a:endParaRPr lang="de-DE" sz="1800" dirty="0" smtClean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97714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68760"/>
            <a:ext cx="8615114" cy="5068082"/>
          </a:xfrm>
        </p:spPr>
        <p:txBody>
          <a:bodyPr/>
          <a:lstStyle/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de-DE" sz="1000" b="1" u="sng" dirty="0" smtClean="0"/>
          </a:p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2000" b="1" u="sng" dirty="0" smtClean="0"/>
              <a:t>TOP 4.2: Bericht der Rechnungsprüfer</a:t>
            </a:r>
          </a:p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de-DE" sz="2000" b="1" u="sng" dirty="0"/>
          </a:p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2000" b="1" u="sng" dirty="0" smtClean="0"/>
              <a:t>TOP 4.3: Entlastung des Vorstandes und der Geschäftsführung</a:t>
            </a:r>
            <a:endParaRPr lang="de-DE" sz="1800" b="1" dirty="0" smtClean="0"/>
          </a:p>
          <a:p>
            <a:pPr marL="0" lvl="1" indent="0" eaLnBrk="1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40000"/>
              <a:buNone/>
              <a:defRPr/>
            </a:pPr>
            <a:endParaRPr lang="de-DE" sz="1800" i="1" dirty="0">
              <a:ea typeface="Calibri"/>
            </a:endParaRPr>
          </a:p>
          <a:p>
            <a:pPr marL="0" lvl="1" indent="0" eaLnBrk="1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40000"/>
              <a:buNone/>
              <a:defRPr/>
            </a:pPr>
            <a:endParaRPr lang="de-DE" sz="1800" i="1" dirty="0">
              <a:ea typeface="Calibri"/>
            </a:endParaRPr>
          </a:p>
          <a:p>
            <a:pPr marL="285750" lvl="1" eaLnBrk="1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40000"/>
              <a:buFont typeface="Arial" panose="020B0604020202020204" pitchFamily="34" charset="0"/>
              <a:buChar char="•"/>
              <a:defRPr/>
            </a:pPr>
            <a:endParaRPr lang="de-DE" sz="1800" dirty="0" smtClean="0">
              <a:solidFill>
                <a:schemeClr val="tx2"/>
              </a:solidFill>
            </a:endParaRPr>
          </a:p>
          <a:p>
            <a:pPr marL="285750" lvl="1" eaLnBrk="1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40000"/>
              <a:buFont typeface="Arial" panose="020B0604020202020204" pitchFamily="34" charset="0"/>
              <a:buChar char="•"/>
              <a:defRPr/>
            </a:pPr>
            <a:endParaRPr lang="de-DE" sz="1800" dirty="0" smtClean="0">
              <a:solidFill>
                <a:schemeClr val="tx2"/>
              </a:solidFill>
            </a:endParaRPr>
          </a:p>
          <a:p>
            <a:pPr marL="285750" lvl="1" eaLnBrk="1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40000"/>
              <a:buFont typeface="Arial" panose="020B0604020202020204" pitchFamily="34" charset="0"/>
              <a:buChar char="•"/>
              <a:defRPr/>
            </a:pPr>
            <a:endParaRPr lang="de-DE" sz="1800" dirty="0">
              <a:solidFill>
                <a:schemeClr val="tx2"/>
              </a:solidFill>
            </a:endParaRPr>
          </a:p>
          <a:p>
            <a:pPr marL="285750" lvl="1" eaLnBrk="1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40000"/>
              <a:buFont typeface="Arial" panose="020B0604020202020204" pitchFamily="34" charset="0"/>
              <a:buChar char="•"/>
              <a:defRPr/>
            </a:pPr>
            <a:endParaRPr lang="de-DE" sz="1800" dirty="0">
              <a:solidFill>
                <a:schemeClr val="tx2"/>
              </a:solidFill>
            </a:endParaRPr>
          </a:p>
          <a:p>
            <a:pPr marL="285750" lvl="1" defTabSz="307975" eaLnBrk="1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40000"/>
              <a:buFont typeface="Arial" panose="020B0604020202020204" pitchFamily="34" charset="0"/>
              <a:buChar char="•"/>
              <a:tabLst>
                <a:tab pos="273050" algn="l"/>
              </a:tabLst>
              <a:defRPr/>
            </a:pPr>
            <a:endParaRPr lang="de-DE" sz="1800" dirty="0">
              <a:solidFill>
                <a:schemeClr val="tx2"/>
              </a:solidFill>
            </a:endParaRPr>
          </a:p>
        </p:txBody>
      </p:sp>
      <p:sp>
        <p:nvSpPr>
          <p:cNvPr id="8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1347788" indent="-1347788" eaLnBrk="1" hangingPunct="1">
              <a:tabLst>
                <a:tab pos="1347788" algn="l"/>
              </a:tabLst>
            </a:pPr>
            <a:r>
              <a:rPr lang="de-DE" kern="0" dirty="0" smtClean="0"/>
              <a:t>TOP 4.2	Haushaltsabschluss 2023 (X) – </a:t>
            </a:r>
            <a:br>
              <a:rPr lang="de-DE" kern="0" dirty="0" smtClean="0"/>
            </a:br>
            <a:r>
              <a:rPr lang="de-DE" kern="0" dirty="0" smtClean="0"/>
              <a:t>Bericht der Rechnungsprüfer</a:t>
            </a:r>
            <a:endParaRPr lang="de-DE" sz="1800" b="0" kern="0" dirty="0" smtClean="0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de-DE" altLang="de-DE" sz="1400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309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de-DE" altLang="de-DE" sz="14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TOP 5 Haushaltsplan 2025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42925" marR="387985" lvl="0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Begrüßung</a:t>
            </a:r>
            <a:r>
              <a:rPr lang="de-DE" sz="2000" dirty="0">
                <a:ea typeface="Times New Roman"/>
                <a:cs typeface="Times New Roman"/>
              </a:rPr>
              <a:t>, Genehmigung der Tagesordnung </a:t>
            </a:r>
            <a:r>
              <a:rPr lang="de-DE" sz="2000" dirty="0" smtClean="0">
                <a:ea typeface="Times New Roman"/>
                <a:cs typeface="Times New Roman"/>
              </a:rPr>
              <a:t>und </a:t>
            </a:r>
            <a:br>
              <a:rPr lang="de-DE" sz="2000" dirty="0" smtClean="0">
                <a:ea typeface="Times New Roman"/>
                <a:cs typeface="Times New Roman"/>
              </a:rPr>
            </a:br>
            <a:r>
              <a:rPr lang="de-DE" sz="2000" dirty="0" smtClean="0">
                <a:ea typeface="Times New Roman"/>
                <a:cs typeface="Times New Roman"/>
              </a:rPr>
              <a:t>Feststellung der Beschlussfähigkeit</a:t>
            </a:r>
          </a:p>
          <a:p>
            <a:pPr marL="542925" marR="387985" lvl="0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err="1">
                <a:cs typeface="Times New Roman"/>
              </a:rPr>
              <a:t>D</a:t>
            </a:r>
            <a:r>
              <a:rPr lang="de-DE" sz="2000" dirty="0" err="1"/>
              <a:t>urchsprache</a:t>
            </a:r>
            <a:r>
              <a:rPr lang="de-DE" sz="2000" dirty="0"/>
              <a:t> und Genehmigung des Protokolls über die </a:t>
            </a:r>
            <a:br>
              <a:rPr lang="de-DE" sz="2000" dirty="0"/>
            </a:br>
            <a:r>
              <a:rPr lang="de-DE" sz="2000" dirty="0"/>
              <a:t>35. Mitgliederversammlung des VHE-Nord am 15.06.2023</a:t>
            </a:r>
          </a:p>
          <a:p>
            <a:pPr marL="542925" marR="387985" lvl="0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Berichtspunkte</a:t>
            </a:r>
          </a:p>
          <a:p>
            <a:pPr marL="542925" marR="387985" lvl="0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Haushaltsabschluss 2023</a:t>
            </a:r>
          </a:p>
          <a:p>
            <a:pPr marL="542925" marR="387985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b="1" dirty="0" smtClean="0">
                <a:ea typeface="Times New Roman"/>
                <a:cs typeface="Times New Roman"/>
              </a:rPr>
              <a:t>Laufendes </a:t>
            </a:r>
            <a:r>
              <a:rPr lang="de-DE" sz="2000" b="1" dirty="0">
                <a:ea typeface="Times New Roman"/>
                <a:cs typeface="Times New Roman"/>
              </a:rPr>
              <a:t>Wirtschaftsjahr und Haushaltsplan </a:t>
            </a:r>
            <a:r>
              <a:rPr lang="de-DE" sz="2000" b="1" dirty="0" smtClean="0">
                <a:ea typeface="Times New Roman"/>
                <a:cs typeface="Times New Roman"/>
              </a:rPr>
              <a:t>2025 </a:t>
            </a:r>
          </a:p>
          <a:p>
            <a:pPr marL="542925" marR="387985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Personalien</a:t>
            </a:r>
          </a:p>
          <a:p>
            <a:pPr marL="542925" marR="387985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>
                <a:ea typeface="Times New Roman"/>
                <a:cs typeface="Times New Roman"/>
              </a:rPr>
              <a:t>Möglichkeit der Kurzvorstellung neuer </a:t>
            </a:r>
            <a:r>
              <a:rPr lang="de-DE" sz="2000" dirty="0" smtClean="0">
                <a:ea typeface="Times New Roman"/>
                <a:cs typeface="Times New Roman"/>
              </a:rPr>
              <a:t>Mitgliedsbetriebe</a:t>
            </a:r>
          </a:p>
          <a:p>
            <a:pPr marL="542925" marR="387985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Verschiedenes</a:t>
            </a:r>
          </a:p>
          <a:p>
            <a:pPr marL="542925" marR="387985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Termine 	</a:t>
            </a:r>
            <a:r>
              <a:rPr lang="de-DE" sz="1800" b="1" dirty="0" smtClean="0">
                <a:ea typeface="Times New Roman"/>
                <a:cs typeface="Times New Roman"/>
              </a:rPr>
              <a:t>	</a:t>
            </a:r>
            <a:r>
              <a:rPr lang="de-DE" sz="1800" i="1" dirty="0"/>
              <a:t> </a:t>
            </a:r>
            <a:endParaRPr lang="de-DE" sz="1800" b="1" i="1" dirty="0">
              <a:ea typeface="Times New Roman"/>
              <a:cs typeface="Times New Roman"/>
            </a:endParaRPr>
          </a:p>
          <a:p>
            <a:pPr marL="0" marR="387985" indent="0" algn="ctr">
              <a:spcBef>
                <a:spcPts val="800"/>
              </a:spcBef>
              <a:spcAft>
                <a:spcPts val="0"/>
              </a:spcAft>
            </a:pPr>
            <a:r>
              <a:rPr lang="de-DE" sz="1800" b="1" dirty="0" smtClean="0">
                <a:ea typeface="Times New Roman"/>
                <a:cs typeface="Times New Roman"/>
              </a:rPr>
              <a:t>	</a:t>
            </a:r>
          </a:p>
          <a:p>
            <a:pPr marL="0" marR="387985" indent="0">
              <a:spcBef>
                <a:spcPts val="800"/>
              </a:spcBef>
              <a:spcAft>
                <a:spcPts val="0"/>
              </a:spcAft>
            </a:pPr>
            <a:endParaRPr 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11220305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4497" y="188640"/>
            <a:ext cx="7920880" cy="504825"/>
          </a:xfrm>
        </p:spPr>
        <p:txBody>
          <a:bodyPr/>
          <a:lstStyle/>
          <a:p>
            <a:pPr eaLnBrk="1" hangingPunct="1"/>
            <a:r>
              <a:rPr lang="de-DE" dirty="0" smtClean="0"/>
              <a:t>TOP 5 Haushaltsplan 2025 (I) – Einnahmen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16828" y="1061414"/>
            <a:ext cx="8331636" cy="567386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de-DE" sz="2000" b="1" u="sng" dirty="0" smtClean="0"/>
              <a:t>Laufendes Wirtschaftsjahr und Haushaltsplan 2025</a:t>
            </a:r>
            <a:endParaRPr lang="de-DE" sz="2000" dirty="0">
              <a:solidFill>
                <a:schemeClr val="tx2"/>
              </a:solidFill>
            </a:endParaRP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de-DE" altLang="de-DE" sz="1400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38" y="1996749"/>
            <a:ext cx="8395926" cy="3592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40889" y="1052736"/>
            <a:ext cx="8424936" cy="525598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000" b="1" u="sng" dirty="0" smtClean="0"/>
              <a:t>Einnahmen</a:t>
            </a:r>
            <a:r>
              <a:rPr lang="de-DE" sz="2000" b="1" u="sng" dirty="0"/>
              <a:t>:</a:t>
            </a:r>
            <a:endParaRPr lang="de-DE" sz="2000" dirty="0"/>
          </a:p>
          <a:p>
            <a:endParaRPr lang="de-DE" sz="1000" b="1" dirty="0" smtClean="0"/>
          </a:p>
          <a:p>
            <a:r>
              <a:rPr lang="de-DE" sz="2000" b="1" dirty="0" smtClean="0"/>
              <a:t>Pos</a:t>
            </a:r>
            <a:r>
              <a:rPr lang="de-DE" sz="2000" b="1" dirty="0"/>
              <a:t>. 1.1 Beitragseinnahmen:</a:t>
            </a:r>
            <a:r>
              <a:rPr lang="de-DE" sz="2000" dirty="0"/>
              <a:t>	</a:t>
            </a:r>
          </a:p>
          <a:p>
            <a:pPr marL="0" indent="0"/>
            <a:r>
              <a:rPr lang="de-DE" sz="2000" dirty="0" smtClean="0"/>
              <a:t>Zum Zeitpunkt der Haushaltsplanung wurden für den Planansatz 49 OM mit 62 Anlagen sowie 24 AOM (Firmen, Personen, Gegenseitigkeit, Ehrenmitgliedschaft) zu Grunde gelegt</a:t>
            </a:r>
            <a:endParaRPr lang="de-DE" sz="2000" dirty="0"/>
          </a:p>
          <a:p>
            <a:r>
              <a:rPr lang="de-DE" sz="2000" dirty="0"/>
              <a:t> </a:t>
            </a:r>
          </a:p>
          <a:p>
            <a:r>
              <a:rPr lang="de-DE" sz="2000" b="1" dirty="0"/>
              <a:t>Pos. </a:t>
            </a:r>
            <a:r>
              <a:rPr lang="de-DE" sz="2000" b="1" dirty="0" smtClean="0"/>
              <a:t>1.2 Sonstige Einnahmen</a:t>
            </a:r>
            <a:r>
              <a:rPr lang="de-DE" sz="2000" b="1" dirty="0"/>
              <a:t>:</a:t>
            </a:r>
            <a:r>
              <a:rPr lang="de-DE" sz="2000" dirty="0"/>
              <a:t>	</a:t>
            </a:r>
          </a:p>
          <a:p>
            <a:pPr marL="0" indent="0"/>
            <a:r>
              <a:rPr lang="de-DE" sz="2000" dirty="0" smtClean="0"/>
              <a:t>Im </a:t>
            </a:r>
            <a:r>
              <a:rPr lang="de-DE" sz="2000" dirty="0"/>
              <a:t>Planansatz </a:t>
            </a:r>
            <a:r>
              <a:rPr lang="de-DE" sz="2000" dirty="0" smtClean="0"/>
              <a:t>sind Einnahmen aus Seminargebühren in Höhe von 13.500,- € berücksichtigt. Weitere Einnahmen beruhen im Wesentlichen auf dem </a:t>
            </a:r>
            <a:r>
              <a:rPr lang="de-DE" sz="2000" dirty="0" err="1" smtClean="0"/>
              <a:t>Broschürenverkauf</a:t>
            </a:r>
            <a:r>
              <a:rPr lang="de-DE" sz="2000" dirty="0" smtClean="0"/>
              <a:t> (</a:t>
            </a:r>
            <a:r>
              <a:rPr lang="de-DE" sz="2000" dirty="0" err="1" smtClean="0"/>
              <a:t>HuMuss</a:t>
            </a:r>
            <a:r>
              <a:rPr lang="de-DE" sz="2000" dirty="0" smtClean="0"/>
              <a:t>, Sonderdrucke, Kalender Kosmos Kompost) sowie sonstigen Erlösen</a:t>
            </a:r>
            <a:endParaRPr lang="de-DE" sz="2000" dirty="0"/>
          </a:p>
          <a:p>
            <a:pPr marL="1169988" indent="-1169988">
              <a:spcBef>
                <a:spcPts val="0"/>
              </a:spcBef>
            </a:pPr>
            <a:endParaRPr lang="de-DE" sz="2000" dirty="0" smtClean="0"/>
          </a:p>
          <a:p>
            <a:r>
              <a:rPr lang="de-DE" sz="2000" b="1" dirty="0"/>
              <a:t>Pos. </a:t>
            </a:r>
            <a:r>
              <a:rPr lang="de-DE" sz="2000" b="1" dirty="0" smtClean="0"/>
              <a:t>1.4 Aufwandsentschädigung Qualitätsbetreuung:</a:t>
            </a:r>
            <a:r>
              <a:rPr lang="de-DE" sz="2000" dirty="0"/>
              <a:t>	</a:t>
            </a:r>
          </a:p>
          <a:p>
            <a:pPr marL="0" indent="0"/>
            <a:r>
              <a:rPr lang="de-DE" sz="2000" dirty="0" smtClean="0"/>
              <a:t>Der Planansatz beruht auf ganzjährig 93 betreuten Anlagen a 671,- €/a zzgl. 5 % Bonuszahlung angenommen.</a:t>
            </a:r>
            <a:endParaRPr lang="de-DE" sz="2000" dirty="0"/>
          </a:p>
          <a:p>
            <a:pPr marL="1169988" indent="-1169988">
              <a:spcBef>
                <a:spcPts val="0"/>
              </a:spcBef>
            </a:pPr>
            <a:endParaRPr lang="de-DE" sz="1800" dirty="0"/>
          </a:p>
        </p:txBody>
      </p:sp>
      <p:sp>
        <p:nvSpPr>
          <p:cNvPr id="8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1077913" indent="-1077913" eaLnBrk="1" hangingPunct="1"/>
            <a:r>
              <a:rPr lang="de-DE" kern="0" dirty="0" smtClean="0"/>
              <a:t>TOP 5:	Haushaltsplan 2025 (II) – </a:t>
            </a:r>
            <a:br>
              <a:rPr lang="de-DE" kern="0" dirty="0" smtClean="0"/>
            </a:br>
            <a:r>
              <a:rPr lang="de-DE" kern="0" dirty="0" smtClean="0"/>
              <a:t>Erläuterungen Einnahmenseite</a:t>
            </a:r>
            <a:endParaRPr lang="de-DE" sz="1800" b="0" kern="0" dirty="0" smtClean="0"/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de-DE" altLang="de-DE" sz="1400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401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4497" y="188640"/>
            <a:ext cx="7920880" cy="504825"/>
          </a:xfrm>
        </p:spPr>
        <p:txBody>
          <a:bodyPr/>
          <a:lstStyle/>
          <a:p>
            <a:pPr eaLnBrk="1" hangingPunct="1"/>
            <a:r>
              <a:rPr lang="de-DE" dirty="0" smtClean="0"/>
              <a:t>TOP 5 Haushaltsplan 2025 (III) – Ausgaben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5043311" y="947936"/>
            <a:ext cx="1230030" cy="320824"/>
          </a:xfrm>
        </p:spPr>
        <p:txBody>
          <a:bodyPr/>
          <a:lstStyle/>
          <a:p>
            <a:pPr algn="ctr"/>
            <a:r>
              <a:rPr lang="de-DE" sz="1400" b="1" dirty="0" smtClean="0"/>
              <a:t>Ist </a:t>
            </a:r>
            <a:r>
              <a:rPr lang="de-DE" sz="1400" b="1" dirty="0" smtClean="0"/>
              <a:t>2023</a:t>
            </a:r>
            <a:endParaRPr lang="de-DE" sz="1400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294720" y="947936"/>
            <a:ext cx="1230030" cy="32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de-DE" sz="1400" b="1" kern="0" dirty="0" smtClean="0"/>
              <a:t>Plan </a:t>
            </a:r>
            <a:r>
              <a:rPr lang="de-DE" sz="1400" b="1" kern="0" dirty="0" smtClean="0"/>
              <a:t>2024</a:t>
            </a:r>
            <a:endParaRPr lang="de-DE" sz="1400" b="1" kern="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590502" y="947936"/>
            <a:ext cx="1230030" cy="32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de-DE" sz="1400" b="1" kern="0" dirty="0" smtClean="0"/>
              <a:t>Plan </a:t>
            </a:r>
            <a:r>
              <a:rPr lang="de-DE" sz="1400" b="1" kern="0" dirty="0" smtClean="0"/>
              <a:t>2025</a:t>
            </a:r>
            <a:endParaRPr lang="de-DE" sz="1400" b="1" kern="0" dirty="0"/>
          </a:p>
        </p:txBody>
      </p:sp>
      <p:sp>
        <p:nvSpPr>
          <p:cNvPr id="10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de-DE" altLang="de-DE" sz="1400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98" y="1248719"/>
            <a:ext cx="8436034" cy="50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124744"/>
            <a:ext cx="8496622" cy="51204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Ausgaben: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2.1 Personalaufwendungen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/>
            <a:r>
              <a:rPr lang="de-DE" sz="2000" dirty="0"/>
              <a:t>Im Ansatz dieser Position sind die Entgelterhöhungen aus der </a:t>
            </a:r>
            <a:r>
              <a:rPr lang="de-DE" sz="2000" dirty="0" err="1" smtClean="0"/>
              <a:t>letztjähri</a:t>
            </a:r>
            <a:r>
              <a:rPr lang="de-DE" sz="2000" dirty="0" smtClean="0"/>
              <a:t>-gen Tarifeinigung </a:t>
            </a:r>
            <a:r>
              <a:rPr lang="de-DE" sz="2000" dirty="0"/>
              <a:t>im öffentlichen Dienst als Grundlage sowohl für die fest beim VHE-Nord angestellte Mitarbeiterin (vertraglich 20 </a:t>
            </a:r>
            <a:r>
              <a:rPr lang="de-DE" sz="2000" dirty="0" smtClean="0"/>
              <a:t>Wochenarbeits-stunden</a:t>
            </a:r>
            <a:r>
              <a:rPr lang="de-DE" sz="2000" dirty="0"/>
              <a:t>) </a:t>
            </a:r>
            <a:r>
              <a:rPr lang="de-DE" sz="2000" dirty="0" smtClean="0"/>
              <a:t>als auch </a:t>
            </a:r>
            <a:r>
              <a:rPr lang="de-DE" sz="2000" dirty="0"/>
              <a:t>für die Aufwendungen für die Personalgestellung des </a:t>
            </a:r>
            <a:r>
              <a:rPr lang="de-DE" sz="2000" dirty="0" smtClean="0"/>
              <a:t>Geschäftsführers </a:t>
            </a:r>
            <a:r>
              <a:rPr lang="de-DE" sz="2000" dirty="0"/>
              <a:t>durch aha enthalten. Weiterhin gehen in diese Position die </a:t>
            </a:r>
            <a:r>
              <a:rPr lang="de-DE" sz="2000" dirty="0" smtClean="0"/>
              <a:t>Aufwendungen für </a:t>
            </a:r>
            <a:r>
              <a:rPr lang="de-DE" sz="2000" dirty="0"/>
              <a:t>die vom VHE-Nord beauftragten externen </a:t>
            </a:r>
            <a:r>
              <a:rPr lang="de-DE" sz="2000" dirty="0" err="1" smtClean="0"/>
              <a:t>Quali-tätsbetreuer</a:t>
            </a:r>
            <a:r>
              <a:rPr lang="de-DE" sz="2000" dirty="0" smtClean="0"/>
              <a:t> ein</a:t>
            </a:r>
            <a:r>
              <a:rPr lang="de-DE" sz="2000" dirty="0"/>
              <a:t>. Mehraufwendungen für die Betreuung zusätzlicher </a:t>
            </a:r>
            <a:r>
              <a:rPr lang="de-DE" sz="2000" dirty="0" err="1" smtClean="0"/>
              <a:t>Anla</a:t>
            </a:r>
            <a:r>
              <a:rPr lang="de-DE" sz="2000" dirty="0" smtClean="0"/>
              <a:t>-gen durch </a:t>
            </a:r>
            <a:r>
              <a:rPr lang="de-DE" sz="2000" dirty="0"/>
              <a:t>alle </a:t>
            </a:r>
            <a:r>
              <a:rPr lang="de-DE" sz="2000" dirty="0" smtClean="0"/>
              <a:t>vier </a:t>
            </a:r>
            <a:r>
              <a:rPr lang="de-DE" sz="2000" dirty="0"/>
              <a:t>Qualitätsbetreuer sind berücksichtigt. </a:t>
            </a:r>
          </a:p>
          <a:p>
            <a:endParaRPr lang="de-DE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Pos. 2.2 Miete und Nebenkosten Geschäftsstelle: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Der Planansatz für 2025 wurde auf 9.000,- € nach unten angepasst.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9988" indent="-1169988">
              <a:spcBef>
                <a:spcPts val="0"/>
              </a:spcBef>
            </a:pPr>
            <a:endParaRPr lang="de-DE" sz="1800" dirty="0"/>
          </a:p>
        </p:txBody>
      </p:sp>
      <p:sp>
        <p:nvSpPr>
          <p:cNvPr id="8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1077913" indent="-1077913" eaLnBrk="1" hangingPunct="1"/>
            <a:r>
              <a:rPr lang="de-DE" kern="0" dirty="0" smtClean="0"/>
              <a:t>TOP 5	Haushaltsplan 2025 (IV) – </a:t>
            </a:r>
            <a:br>
              <a:rPr lang="de-DE" kern="0" dirty="0" smtClean="0"/>
            </a:br>
            <a:r>
              <a:rPr lang="de-DE" kern="0" dirty="0" smtClean="0"/>
              <a:t>Erläuterungen Ausgabenseite</a:t>
            </a:r>
            <a:endParaRPr lang="de-DE" sz="1800" b="0" kern="0" dirty="0" smtClean="0"/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de-DE" altLang="de-DE" sz="1400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351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124744"/>
            <a:ext cx="8496622" cy="51204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Ausgaben: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Pos. 2.4/2.5 Fahrzeug- und Reisekosten: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Wegen allgemein gestiegener Kosten im Reisesektor leichte Anpassung nach oben auf 9.100,- €.</a:t>
            </a:r>
          </a:p>
          <a:p>
            <a:pPr marL="0" indent="0"/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/>
              <a:t>Pos. 2.6 Bewirtung</a:t>
            </a:r>
            <a:r>
              <a:rPr lang="de-DE" sz="2000" dirty="0"/>
              <a:t>	</a:t>
            </a:r>
          </a:p>
          <a:p>
            <a:pPr marL="0" indent="0"/>
            <a:r>
              <a:rPr lang="de-DE" sz="2000" dirty="0"/>
              <a:t>Bewirtungskosten für Mitgliederversammlung, Gremiensitzungen und Gäste sind mit rund </a:t>
            </a:r>
            <a:r>
              <a:rPr lang="de-DE" sz="2000" dirty="0" smtClean="0"/>
              <a:t>6.700,- </a:t>
            </a:r>
            <a:r>
              <a:rPr lang="de-DE" sz="2000" dirty="0"/>
              <a:t>€ berücksichtigt. Veranschlagten Bewirtungs-kosten im Rahmen der Fachtagung in Höhe von </a:t>
            </a:r>
            <a:r>
              <a:rPr lang="de-DE" sz="2000" dirty="0" smtClean="0"/>
              <a:t>5.600 </a:t>
            </a:r>
            <a:r>
              <a:rPr lang="de-DE" sz="2000" dirty="0"/>
              <a:t>€ stehen Einnahmen aus Seminargebühren unter </a:t>
            </a:r>
            <a:r>
              <a:rPr lang="de-DE" sz="2000" u="dashHeavy" dirty="0"/>
              <a:t>Pos. 1.2 Sonstige Einnahmen</a:t>
            </a:r>
            <a:r>
              <a:rPr lang="de-DE" sz="2000" dirty="0"/>
              <a:t> gegenüber.</a:t>
            </a:r>
          </a:p>
          <a:p>
            <a:pPr marL="0" indent="0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9988" indent="-1169988">
              <a:spcBef>
                <a:spcPts val="0"/>
              </a:spcBef>
            </a:pPr>
            <a:endParaRPr lang="de-DE" sz="1800" dirty="0"/>
          </a:p>
        </p:txBody>
      </p:sp>
      <p:sp>
        <p:nvSpPr>
          <p:cNvPr id="8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1077913" indent="-1077913" eaLnBrk="1" hangingPunct="1"/>
            <a:r>
              <a:rPr lang="de-DE" kern="0" dirty="0" smtClean="0"/>
              <a:t>TOP 5	Haushaltsplan 2025 (V) – </a:t>
            </a:r>
            <a:br>
              <a:rPr lang="de-DE" kern="0" dirty="0" smtClean="0"/>
            </a:br>
            <a:r>
              <a:rPr lang="de-DE" kern="0" dirty="0" smtClean="0"/>
              <a:t>Erläuterungen Ausgabenseite</a:t>
            </a:r>
            <a:endParaRPr lang="de-DE" sz="1800" b="0" kern="0" dirty="0" smtClean="0"/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de-DE" altLang="de-DE" sz="1400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085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424936" cy="51204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000" b="1" u="sng" dirty="0" smtClean="0"/>
              <a:t>Ausgaben:</a:t>
            </a:r>
            <a:endParaRPr lang="de-DE" sz="2000" dirty="0"/>
          </a:p>
          <a:p>
            <a:endParaRPr lang="de-DE" sz="1000" b="1" dirty="0" smtClean="0"/>
          </a:p>
          <a:p>
            <a:endParaRPr lang="de-DE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. 2.11 Öffentlichkeitsarbeit und Mitgliederwerbung: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 dieser Position sind einerseits die Ausgaben für die Bereitstellung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diverser Broschüren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und Veröffentlichungen (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HuMuss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Sonderdrucke,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Kalender Kosmos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Kompost) sowie Kosten der Fachtagung (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Erstellung des Tagungsbandes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Berichte zur Fachtagung, Referentenhonorare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und Begleitprogramm wie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Fahrtkosten oder Eintritte) enthalten. 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de-DE" sz="2000" dirty="0"/>
              <a:t>Ausgaben innerhalb dieser Positionen stehen teilweise Einnahmen aus Seminargebühren und dem Verkauf der Druckerzeugnisse unter der </a:t>
            </a:r>
            <a:r>
              <a:rPr lang="de-DE" sz="2000" u="dashHeavy" dirty="0"/>
              <a:t>Pos. 1.2 Sonstige Einnahmen</a:t>
            </a:r>
            <a:r>
              <a:rPr lang="de-DE" sz="2000" dirty="0"/>
              <a:t> gegenüber. </a:t>
            </a:r>
          </a:p>
          <a:p>
            <a:pPr marL="0" indent="0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9988" indent="-1169988">
              <a:spcBef>
                <a:spcPts val="0"/>
              </a:spcBef>
            </a:pPr>
            <a:endParaRPr lang="de-DE" sz="1800" dirty="0"/>
          </a:p>
        </p:txBody>
      </p:sp>
      <p:sp>
        <p:nvSpPr>
          <p:cNvPr id="8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1077913" indent="-1077913" eaLnBrk="1" hangingPunct="1"/>
            <a:r>
              <a:rPr lang="de-DE" kern="0" dirty="0" smtClean="0"/>
              <a:t>TOP 5	Haushaltsplan 2025 (VI) – </a:t>
            </a:r>
            <a:br>
              <a:rPr lang="de-DE" kern="0" dirty="0" smtClean="0"/>
            </a:br>
            <a:r>
              <a:rPr lang="de-DE" kern="0" dirty="0" smtClean="0"/>
              <a:t>Erläuterungen Ausgabenseite</a:t>
            </a:r>
            <a:endParaRPr lang="de-DE" sz="1800" b="0" kern="0" dirty="0" smtClean="0"/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de-DE" altLang="de-DE" sz="1400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254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62869"/>
            <a:ext cx="8424936" cy="51204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000" b="1" u="sng" dirty="0" smtClean="0"/>
              <a:t>Ausgaben:</a:t>
            </a:r>
            <a:endParaRPr lang="de-DE" sz="2000" dirty="0"/>
          </a:p>
          <a:p>
            <a:endParaRPr lang="de-DE" sz="1000" b="1" dirty="0" smtClean="0"/>
          </a:p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2.15 Sonstige Kosten: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Referentenhonorare und Kosten für ein Begleitprogramm zur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Fachtagung sind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seit 2021 der Pos. 2.11 zugeordnet. Hier finden sich noch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diverse kleinere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Aufwendungen wie Gebühren, Buchungskorrekturen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oder sonstige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betriebliche Aufwendungen.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2.16 Instandhaltung: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Der Ansatz berücksichtigt die Unterstützung bei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technischen Sach-punkten im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IT-Bereich (Hardware, Programme und Homepage).</a:t>
            </a:r>
          </a:p>
        </p:txBody>
      </p:sp>
      <p:sp>
        <p:nvSpPr>
          <p:cNvPr id="8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1077913" indent="-1077913" eaLnBrk="1" hangingPunct="1"/>
            <a:r>
              <a:rPr lang="de-DE" kern="0" dirty="0" smtClean="0"/>
              <a:t>TOP 5	Haushaltsplan 2025 (VII) – </a:t>
            </a:r>
            <a:br>
              <a:rPr lang="de-DE" kern="0" dirty="0" smtClean="0"/>
            </a:br>
            <a:r>
              <a:rPr lang="de-DE" kern="0" dirty="0" smtClean="0"/>
              <a:t>Erläuterungen Ausgabenseite</a:t>
            </a:r>
            <a:endParaRPr lang="de-DE" sz="1800" b="0" kern="0" dirty="0" smtClean="0"/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de-DE" altLang="de-DE" sz="1400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139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de-DE" altLang="de-DE" sz="14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TOP 6 Personalien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42925" marR="387985" lvl="0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Begrüßung</a:t>
            </a:r>
            <a:r>
              <a:rPr lang="de-DE" sz="2000" dirty="0">
                <a:ea typeface="Times New Roman"/>
                <a:cs typeface="Times New Roman"/>
              </a:rPr>
              <a:t>, Genehmigung der Tagesordnung </a:t>
            </a:r>
            <a:r>
              <a:rPr lang="de-DE" sz="2000" dirty="0" smtClean="0">
                <a:ea typeface="Times New Roman"/>
                <a:cs typeface="Times New Roman"/>
              </a:rPr>
              <a:t>und </a:t>
            </a:r>
            <a:br>
              <a:rPr lang="de-DE" sz="2000" dirty="0" smtClean="0">
                <a:ea typeface="Times New Roman"/>
                <a:cs typeface="Times New Roman"/>
              </a:rPr>
            </a:br>
            <a:r>
              <a:rPr lang="de-DE" sz="2000" dirty="0" smtClean="0">
                <a:ea typeface="Times New Roman"/>
                <a:cs typeface="Times New Roman"/>
              </a:rPr>
              <a:t>Feststellung der Beschlussfähigkeit</a:t>
            </a:r>
          </a:p>
          <a:p>
            <a:pPr marL="542925" marR="387985" lvl="0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err="1">
                <a:cs typeface="Times New Roman"/>
              </a:rPr>
              <a:t>D</a:t>
            </a:r>
            <a:r>
              <a:rPr lang="de-DE" sz="2000" dirty="0" err="1"/>
              <a:t>urchsprache</a:t>
            </a:r>
            <a:r>
              <a:rPr lang="de-DE" sz="2000" dirty="0"/>
              <a:t> und Genehmigung des Protokolls über die </a:t>
            </a:r>
            <a:br>
              <a:rPr lang="de-DE" sz="2000" dirty="0"/>
            </a:br>
            <a:r>
              <a:rPr lang="de-DE" sz="2000" dirty="0"/>
              <a:t>35. Mitgliederversammlung des VHE-Nord am 15.06.2023</a:t>
            </a:r>
          </a:p>
          <a:p>
            <a:pPr marL="542925" marR="387985" lvl="0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Berichtspunkte</a:t>
            </a:r>
          </a:p>
          <a:p>
            <a:pPr marL="542925" marR="387985" lvl="0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Haushaltsabschluss 2023</a:t>
            </a:r>
          </a:p>
          <a:p>
            <a:pPr marL="542925" marR="387985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Laufendes </a:t>
            </a:r>
            <a:r>
              <a:rPr lang="de-DE" sz="2000" dirty="0">
                <a:ea typeface="Times New Roman"/>
                <a:cs typeface="Times New Roman"/>
              </a:rPr>
              <a:t>Wirtschaftsjahr und Haushaltsplan </a:t>
            </a:r>
            <a:r>
              <a:rPr lang="de-DE" sz="2000" dirty="0" smtClean="0">
                <a:ea typeface="Times New Roman"/>
                <a:cs typeface="Times New Roman"/>
              </a:rPr>
              <a:t>2025 </a:t>
            </a:r>
          </a:p>
          <a:p>
            <a:pPr marL="542925" marR="387985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b="1" dirty="0" smtClean="0">
                <a:ea typeface="Times New Roman"/>
                <a:cs typeface="Times New Roman"/>
              </a:rPr>
              <a:t>Personalien</a:t>
            </a:r>
          </a:p>
          <a:p>
            <a:pPr marL="542925" marR="387985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>
                <a:ea typeface="Times New Roman"/>
                <a:cs typeface="Times New Roman"/>
              </a:rPr>
              <a:t>Möglichkeit der Kurzvorstellung neuer </a:t>
            </a:r>
            <a:r>
              <a:rPr lang="de-DE" sz="2000" dirty="0" smtClean="0">
                <a:ea typeface="Times New Roman"/>
                <a:cs typeface="Times New Roman"/>
              </a:rPr>
              <a:t>Mitgliedsbetriebe</a:t>
            </a:r>
          </a:p>
          <a:p>
            <a:pPr marL="542925" marR="387985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Verschiedenes</a:t>
            </a:r>
          </a:p>
          <a:p>
            <a:pPr marL="542925" marR="387985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Termine 	</a:t>
            </a:r>
            <a:r>
              <a:rPr lang="de-DE" sz="1800" b="1" dirty="0" smtClean="0">
                <a:ea typeface="Times New Roman"/>
                <a:cs typeface="Times New Roman"/>
              </a:rPr>
              <a:t>	</a:t>
            </a:r>
            <a:r>
              <a:rPr lang="de-DE" sz="1800" i="1" dirty="0"/>
              <a:t> </a:t>
            </a:r>
            <a:endParaRPr lang="de-DE" sz="1800" b="1" i="1" dirty="0">
              <a:ea typeface="Times New Roman"/>
              <a:cs typeface="Times New Roman"/>
            </a:endParaRPr>
          </a:p>
          <a:p>
            <a:pPr marL="0" marR="387985" indent="0" algn="ctr">
              <a:spcBef>
                <a:spcPts val="800"/>
              </a:spcBef>
              <a:spcAft>
                <a:spcPts val="0"/>
              </a:spcAft>
            </a:pPr>
            <a:r>
              <a:rPr lang="de-DE" sz="1800" b="1" dirty="0" smtClean="0">
                <a:ea typeface="Times New Roman"/>
                <a:cs typeface="Times New Roman"/>
              </a:rPr>
              <a:t>	</a:t>
            </a:r>
          </a:p>
          <a:p>
            <a:pPr marL="0" marR="387985" indent="0">
              <a:spcBef>
                <a:spcPts val="800"/>
              </a:spcBef>
              <a:spcAft>
                <a:spcPts val="0"/>
              </a:spcAft>
            </a:pPr>
            <a:endParaRPr 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41772446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7272486" cy="504825"/>
          </a:xfrm>
        </p:spPr>
        <p:txBody>
          <a:bodyPr/>
          <a:lstStyle/>
          <a:p>
            <a:pPr eaLnBrk="1" hangingPunct="1"/>
            <a:r>
              <a:rPr lang="de-DE" dirty="0" smtClean="0"/>
              <a:t>TOP 3 Berichtspunkte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de-DE" altLang="de-DE" sz="1400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42925" marR="387985" lvl="0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Begrüßung</a:t>
            </a:r>
            <a:r>
              <a:rPr lang="de-DE" sz="2000" dirty="0">
                <a:ea typeface="Times New Roman"/>
                <a:cs typeface="Times New Roman"/>
              </a:rPr>
              <a:t>, Genehmigung der Tagesordnung </a:t>
            </a:r>
            <a:r>
              <a:rPr lang="de-DE" sz="2000" dirty="0" smtClean="0">
                <a:ea typeface="Times New Roman"/>
                <a:cs typeface="Times New Roman"/>
              </a:rPr>
              <a:t>und </a:t>
            </a:r>
            <a:br>
              <a:rPr lang="de-DE" sz="2000" dirty="0" smtClean="0">
                <a:ea typeface="Times New Roman"/>
                <a:cs typeface="Times New Roman"/>
              </a:rPr>
            </a:br>
            <a:r>
              <a:rPr lang="de-DE" sz="2000" dirty="0" smtClean="0">
                <a:ea typeface="Times New Roman"/>
                <a:cs typeface="Times New Roman"/>
              </a:rPr>
              <a:t>Feststellung der Beschlussfähigkeit</a:t>
            </a:r>
          </a:p>
          <a:p>
            <a:pPr marL="542925" marR="387985" lvl="0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err="1">
                <a:cs typeface="Times New Roman"/>
              </a:rPr>
              <a:t>D</a:t>
            </a:r>
            <a:r>
              <a:rPr lang="de-DE" sz="2000" dirty="0" err="1"/>
              <a:t>urchsprache</a:t>
            </a:r>
            <a:r>
              <a:rPr lang="de-DE" sz="2000" dirty="0"/>
              <a:t> und Genehmigung des Protokolls über die </a:t>
            </a:r>
            <a:br>
              <a:rPr lang="de-DE" sz="2000" dirty="0"/>
            </a:br>
            <a:r>
              <a:rPr lang="de-DE" sz="2000" dirty="0"/>
              <a:t>35. Mitgliederversammlung des VHE-Nord am 15.06.2023</a:t>
            </a:r>
          </a:p>
          <a:p>
            <a:pPr marL="542925" marR="387985" lvl="0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b="1" dirty="0" smtClean="0">
                <a:ea typeface="Times New Roman"/>
                <a:cs typeface="Times New Roman"/>
              </a:rPr>
              <a:t>Berichtspunkte</a:t>
            </a:r>
          </a:p>
          <a:p>
            <a:pPr marL="542925" marR="387985" lvl="0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Haushaltsabschluss 2023</a:t>
            </a:r>
          </a:p>
          <a:p>
            <a:pPr marL="542925" marR="387985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Laufendes </a:t>
            </a:r>
            <a:r>
              <a:rPr lang="de-DE" sz="2000" dirty="0">
                <a:ea typeface="Times New Roman"/>
                <a:cs typeface="Times New Roman"/>
              </a:rPr>
              <a:t>Wirtschaftsjahr und Haushaltsplan </a:t>
            </a:r>
            <a:r>
              <a:rPr lang="de-DE" sz="2000" dirty="0" smtClean="0">
                <a:ea typeface="Times New Roman"/>
                <a:cs typeface="Times New Roman"/>
              </a:rPr>
              <a:t>2025 </a:t>
            </a:r>
          </a:p>
          <a:p>
            <a:pPr marL="542925" marR="387985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Personalien</a:t>
            </a:r>
          </a:p>
          <a:p>
            <a:pPr marL="542925" marR="387985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>
                <a:ea typeface="Times New Roman"/>
                <a:cs typeface="Times New Roman"/>
              </a:rPr>
              <a:t>Möglichkeit der Kurzvorstellung neuer </a:t>
            </a:r>
            <a:r>
              <a:rPr lang="de-DE" sz="2000" dirty="0" smtClean="0">
                <a:ea typeface="Times New Roman"/>
                <a:cs typeface="Times New Roman"/>
              </a:rPr>
              <a:t>Mitgliedsbetriebe</a:t>
            </a:r>
          </a:p>
          <a:p>
            <a:pPr marL="542925" marR="387985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Verschiedenes</a:t>
            </a:r>
          </a:p>
          <a:p>
            <a:pPr marL="542925" marR="387985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Termine 	</a:t>
            </a:r>
            <a:r>
              <a:rPr lang="de-DE" sz="1800" b="1" dirty="0" smtClean="0">
                <a:ea typeface="Times New Roman"/>
                <a:cs typeface="Times New Roman"/>
              </a:rPr>
              <a:t>	</a:t>
            </a:r>
            <a:r>
              <a:rPr lang="de-DE" sz="1800" i="1" dirty="0"/>
              <a:t> </a:t>
            </a:r>
            <a:endParaRPr lang="de-DE" sz="1800" b="1" i="1" dirty="0">
              <a:ea typeface="Times New Roman"/>
              <a:cs typeface="Times New Roman"/>
            </a:endParaRPr>
          </a:p>
          <a:p>
            <a:pPr marL="0" marR="387985" indent="0" algn="ctr">
              <a:spcBef>
                <a:spcPts val="800"/>
              </a:spcBef>
              <a:spcAft>
                <a:spcPts val="0"/>
              </a:spcAft>
            </a:pPr>
            <a:r>
              <a:rPr lang="de-DE" sz="1800" b="1" dirty="0" smtClean="0">
                <a:ea typeface="Times New Roman"/>
                <a:cs typeface="Times New Roman"/>
              </a:rPr>
              <a:t>	</a:t>
            </a:r>
          </a:p>
          <a:p>
            <a:pPr marL="0" marR="387985" indent="0">
              <a:spcBef>
                <a:spcPts val="800"/>
              </a:spcBef>
              <a:spcAft>
                <a:spcPts val="0"/>
              </a:spcAft>
            </a:pPr>
            <a:endParaRPr 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20485690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50</a:t>
            </a:fld>
            <a:endParaRPr lang="de-DE" altLang="de-DE" sz="1400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TOP 6 Personalien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1196752"/>
            <a:ext cx="8449983" cy="50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4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7777163" cy="504825"/>
          </a:xfrm>
        </p:spPr>
        <p:txBody>
          <a:bodyPr/>
          <a:lstStyle/>
          <a:p>
            <a:pPr eaLnBrk="1" hangingPunct="1"/>
            <a:r>
              <a:rPr lang="de-DE" dirty="0"/>
              <a:t>TOP </a:t>
            </a:r>
            <a:r>
              <a:rPr lang="de-DE" dirty="0" smtClean="0"/>
              <a:t>6.1 Wahl eines Rechnungsprüfers (I)</a:t>
            </a:r>
          </a:p>
        </p:txBody>
      </p:sp>
      <p:sp>
        <p:nvSpPr>
          <p:cNvPr id="6" name="Rechteck 5"/>
          <p:cNvSpPr/>
          <p:nvPr/>
        </p:nvSpPr>
        <p:spPr>
          <a:xfrm>
            <a:off x="359697" y="1196752"/>
            <a:ext cx="84607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/>
              <a:t>Der </a:t>
            </a:r>
            <a:r>
              <a:rPr lang="de-DE" sz="2000" dirty="0"/>
              <a:t>VHE-Nord hat gemäß seiner Satzung </a:t>
            </a:r>
            <a:r>
              <a:rPr lang="de-DE" sz="2000" dirty="0" smtClean="0"/>
              <a:t>vom 15.06.2016 (§11 Ziffer 1) zwei </a:t>
            </a:r>
            <a:r>
              <a:rPr lang="de-DE" sz="2000" dirty="0"/>
              <a:t>Rechnungsprüfer. </a:t>
            </a:r>
            <a:r>
              <a:rPr lang="de-DE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Derzeitige </a:t>
            </a:r>
            <a:r>
              <a:rPr lang="de-DE" sz="2000" dirty="0">
                <a:latin typeface="Arial" panose="020B0604020202020204" pitchFamily="34" charset="0"/>
                <a:ea typeface="Times New Roman" panose="02020603050405020304" pitchFamily="18" charset="0"/>
              </a:rPr>
              <a:t>Rechnungsprüfer sind die Herren Clemens Nüske (</a:t>
            </a:r>
            <a:r>
              <a:rPr lang="de-DE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Abfallwirtschaftsgesellschaft </a:t>
            </a:r>
            <a:r>
              <a:rPr lang="de-DE" sz="2000" dirty="0">
                <a:latin typeface="Arial" panose="020B0604020202020204" pitchFamily="34" charset="0"/>
                <a:ea typeface="Times New Roman" panose="02020603050405020304" pitchFamily="18" charset="0"/>
              </a:rPr>
              <a:t>Landkreis Vechta mbH) </a:t>
            </a:r>
            <a:endParaRPr lang="de-DE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und Olaf Meiners (</a:t>
            </a:r>
            <a:r>
              <a:rPr lang="de-DE" sz="20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meiners</a:t>
            </a:r>
            <a:r>
              <a:rPr lang="de-DE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ea typeface="Times New Roman" panose="02020603050405020304" pitchFamily="18" charset="0"/>
              </a:rPr>
              <a:t>GmbH &amp; Co. KG). Die reguläre Amtsdauer </a:t>
            </a:r>
            <a:endParaRPr lang="de-DE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der </a:t>
            </a:r>
            <a:r>
              <a:rPr lang="de-DE" sz="2000" dirty="0">
                <a:latin typeface="Arial" panose="020B0604020202020204" pitchFamily="34" charset="0"/>
                <a:ea typeface="Times New Roman" panose="02020603050405020304" pitchFamily="18" charset="0"/>
              </a:rPr>
              <a:t>Rechnungsprüfer beträgt 2 Jahre und die Wiederwahl ist zulässig.</a:t>
            </a:r>
            <a:endParaRPr lang="de-DE" sz="1000" dirty="0"/>
          </a:p>
        </p:txBody>
      </p:sp>
      <p:sp>
        <p:nvSpPr>
          <p:cNvPr id="8" name="Rechteck 7"/>
          <p:cNvSpPr/>
          <p:nvPr/>
        </p:nvSpPr>
        <p:spPr>
          <a:xfrm>
            <a:off x="359697" y="3156412"/>
            <a:ext cx="84607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844540" algn="l"/>
                <a:tab pos="228600" algn="l"/>
              </a:tabLst>
            </a:pPr>
            <a:r>
              <a:rPr lang="de-DE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Um </a:t>
            </a:r>
            <a:r>
              <a:rPr lang="de-DE" sz="2000" dirty="0">
                <a:latin typeface="Arial" panose="020B0604020202020204" pitchFamily="34" charset="0"/>
                <a:ea typeface="Times New Roman" panose="02020603050405020304" pitchFamily="18" charset="0"/>
              </a:rPr>
              <a:t>eine kontinuierliche und gewissenhafte Rechnungsprüfung zu </a:t>
            </a:r>
            <a:r>
              <a:rPr lang="de-DE" sz="20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ge-währleisten</a:t>
            </a:r>
            <a:r>
              <a:rPr lang="de-DE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sollen die Rechnungsprüfer möglichst alternierend jährlich gewählt </a:t>
            </a:r>
            <a:r>
              <a:rPr lang="de-DE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werden.</a:t>
            </a:r>
            <a:endParaRPr lang="de-DE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5844540" algn="l"/>
                <a:tab pos="228600" algn="l"/>
              </a:tabLst>
            </a:pPr>
            <a:endParaRPr lang="de-DE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5844540" algn="l"/>
                <a:tab pos="228600" algn="l"/>
              </a:tabLst>
            </a:pPr>
            <a:r>
              <a:rPr lang="de-DE" sz="2000" dirty="0" smtClean="0"/>
              <a:t>2024 endet die 2-jährige Amtszeit von Herrn Clemens Nüske, der sich wg. des altersbedingten Ausscheidens aus dem Berufsleben nicht erneut zur Wahl stellt.</a:t>
            </a:r>
            <a:endParaRPr lang="de-DE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5844540" algn="l"/>
                <a:tab pos="228600" algn="l"/>
              </a:tabLst>
            </a:pPr>
            <a:endParaRPr lang="de-DE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5844540" algn="l"/>
                <a:tab pos="228600" algn="l"/>
              </a:tabLst>
            </a:pPr>
            <a:r>
              <a:rPr lang="de-DE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	Fortsetzung …</a:t>
            </a:r>
            <a:r>
              <a:rPr lang="de-DE" sz="1000" dirty="0"/>
              <a:t> </a:t>
            </a:r>
          </a:p>
        </p:txBody>
      </p:sp>
      <p:sp>
        <p:nvSpPr>
          <p:cNvPr id="9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51</a:t>
            </a:fld>
            <a:endParaRPr lang="de-DE" altLang="de-DE" sz="1400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75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323850" y="1191240"/>
            <a:ext cx="849662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tabLst>
                <a:tab pos="5844540" algn="l"/>
                <a:tab pos="228600" algn="l"/>
              </a:tabLst>
            </a:pPr>
            <a:r>
              <a:rPr lang="de-DE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… Fortsetzung</a:t>
            </a:r>
          </a:p>
          <a:p>
            <a:pPr algn="just">
              <a:spcAft>
                <a:spcPts val="600"/>
              </a:spcAft>
              <a:tabLst>
                <a:tab pos="5844540" algn="l"/>
                <a:tab pos="228600" algn="l"/>
              </a:tabLst>
            </a:pPr>
            <a:endParaRPr lang="de-DE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tabLst>
                <a:tab pos="5844540" algn="l"/>
                <a:tab pos="228600" algn="l"/>
              </a:tabLst>
            </a:pPr>
            <a:r>
              <a:rPr lang="de-DE" sz="2000" u="sng" dirty="0"/>
              <a:t>Herr Felix Engel (RETERRA Nord GmbH) hat im Vorfeld der Mitgliederversammlung sein Interesse am Amt des Rechnungsprüfers bekundet und stellt sich der Wahl durch die Mitgliederversammlung</a:t>
            </a:r>
            <a:r>
              <a:rPr lang="de-DE" sz="2000" u="sng" dirty="0" smtClean="0"/>
              <a:t>.</a:t>
            </a:r>
            <a:endParaRPr lang="de-D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74678" y="3789040"/>
            <a:ext cx="83975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 </a:t>
            </a:r>
          </a:p>
          <a:p>
            <a:r>
              <a:rPr lang="de-DE" sz="2000" b="1" u="sng" dirty="0"/>
              <a:t>Beschlussempfehlung des </a:t>
            </a:r>
            <a:r>
              <a:rPr lang="de-DE" sz="2000" b="1" u="sng" dirty="0" smtClean="0"/>
              <a:t>Vorstandes</a:t>
            </a:r>
            <a:r>
              <a:rPr lang="de-DE" sz="2000" b="1" u="sng" dirty="0"/>
              <a:t>:</a:t>
            </a:r>
            <a:endParaRPr lang="de-DE" sz="2000" dirty="0"/>
          </a:p>
          <a:p>
            <a:endParaRPr lang="de-DE" sz="20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Der Vorstand empfiehlt der Mitgliederversammlung, Herrn Felix Engel neu in das Amt als Rechnungsprüfer zu wählen.</a:t>
            </a:r>
            <a:endParaRPr lang="de-DE" sz="2000" b="1" dirty="0">
              <a:solidFill>
                <a:srgbClr val="FF0000"/>
              </a:solidFill>
            </a:endParaRPr>
          </a:p>
        </p:txBody>
      </p:sp>
      <p:sp>
        <p:nvSpPr>
          <p:cNvPr id="9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52</a:t>
            </a:fld>
            <a:endParaRPr lang="de-DE" altLang="de-DE" sz="1400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TOP </a:t>
            </a:r>
            <a:r>
              <a:rPr lang="de-DE" dirty="0" smtClean="0"/>
              <a:t>6.1 Wahl eines Rechnungsprüfers (II)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276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7777163" cy="504825"/>
          </a:xfrm>
        </p:spPr>
        <p:txBody>
          <a:bodyPr/>
          <a:lstStyle/>
          <a:p>
            <a:pPr eaLnBrk="1" hangingPunct="1"/>
            <a:r>
              <a:rPr lang="de-DE" dirty="0"/>
              <a:t>TOP </a:t>
            </a:r>
            <a:r>
              <a:rPr lang="de-DE" dirty="0" smtClean="0"/>
              <a:t>6.2 Wahlen zum Vorstand (I)</a:t>
            </a:r>
          </a:p>
        </p:txBody>
      </p:sp>
      <p:sp>
        <p:nvSpPr>
          <p:cNvPr id="6" name="Rechteck 5"/>
          <p:cNvSpPr/>
          <p:nvPr/>
        </p:nvSpPr>
        <p:spPr>
          <a:xfrm>
            <a:off x="359697" y="1196752"/>
            <a:ext cx="8460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ea typeface="Times New Roman" panose="02020603050405020304" pitchFamily="18" charset="0"/>
              </a:rPr>
              <a:t>Gemäß seiner Satzung vom 15.06.2016 </a:t>
            </a:r>
            <a:r>
              <a:rPr lang="de-DE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(§ 8 </a:t>
            </a:r>
            <a:r>
              <a:rPr lang="de-DE" sz="2000" dirty="0">
                <a:latin typeface="Arial" panose="020B0604020202020204" pitchFamily="34" charset="0"/>
                <a:ea typeface="Times New Roman" panose="02020603050405020304" pitchFamily="18" charset="0"/>
              </a:rPr>
              <a:t>Ziffer 2) beträgt die Amtsdauer der Vorstandsmitglieder 3 Jahre. Die Wiederwahl ist zulässig. Der Vorstand besteht aus dem Vorsitzenden, zwei Stellvertretern und </a:t>
            </a:r>
            <a:r>
              <a:rPr lang="de-DE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bis zu</a:t>
            </a:r>
            <a:r>
              <a:rPr lang="de-DE" sz="2000" dirty="0">
                <a:latin typeface="Arial" panose="020B0604020202020204" pitchFamily="34" charset="0"/>
                <a:ea typeface="Times New Roman" panose="02020603050405020304" pitchFamily="18" charset="0"/>
              </a:rPr>
              <a:t> fünf weiteren Mitgliedern</a:t>
            </a:r>
            <a:r>
              <a:rPr lang="de-DE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de-DE" sz="1000" dirty="0"/>
          </a:p>
        </p:txBody>
      </p:sp>
      <p:sp>
        <p:nvSpPr>
          <p:cNvPr id="8" name="Rechteck 7"/>
          <p:cNvSpPr/>
          <p:nvPr/>
        </p:nvSpPr>
        <p:spPr>
          <a:xfrm>
            <a:off x="359698" y="2924944"/>
            <a:ext cx="84607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5844540" algn="l"/>
                <a:tab pos="228600" algn="l"/>
              </a:tabLst>
            </a:pPr>
            <a:r>
              <a:rPr lang="de-DE" sz="20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Neu-/Wiederwahlen zum Vorstand:</a:t>
            </a:r>
            <a:endParaRPr lang="de-D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5844540" algn="l"/>
                <a:tab pos="228600" algn="l"/>
              </a:tabLst>
            </a:pPr>
            <a:r>
              <a:rPr lang="de-DE" sz="20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de-D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5844540" algn="l"/>
                <a:tab pos="228600" algn="l"/>
              </a:tabLst>
            </a:pPr>
            <a:r>
              <a:rPr lang="de-DE" sz="2000" dirty="0">
                <a:latin typeface="Arial" panose="020B0604020202020204" pitchFamily="34" charset="0"/>
                <a:ea typeface="Times New Roman" panose="02020603050405020304" pitchFamily="18" charset="0"/>
              </a:rPr>
              <a:t>Die Amtszeit der Vorstandsmitglieder Frau Dr. Anke Boisch (Stadtreinigung Hamburg </a:t>
            </a:r>
            <a:r>
              <a:rPr lang="de-DE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AöR</a:t>
            </a:r>
            <a:r>
              <a:rPr lang="de-DE" sz="2000" dirty="0">
                <a:latin typeface="Arial" panose="020B0604020202020204" pitchFamily="34" charset="0"/>
                <a:ea typeface="Times New Roman" panose="02020603050405020304" pitchFamily="18" charset="0"/>
              </a:rPr>
              <a:t>) und der Herren Stefan Grüner (Biogenes Zentrum Peine GmbH), Stefan </a:t>
            </a:r>
            <a:r>
              <a:rPr lang="de-DE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Masch</a:t>
            </a:r>
            <a:r>
              <a:rPr lang="de-DE" sz="2000" dirty="0">
                <a:latin typeface="Arial" panose="020B0604020202020204" pitchFamily="34" charset="0"/>
                <a:ea typeface="Times New Roman" panose="02020603050405020304" pitchFamily="18" charset="0"/>
              </a:rPr>
              <a:t> (KBA Dithmarschen GmbH &amp; Co. KG), Andreas Melle ([k]</a:t>
            </a:r>
            <a:r>
              <a:rPr lang="de-DE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nord</a:t>
            </a:r>
            <a:r>
              <a:rPr lang="de-DE" sz="2000" dirty="0">
                <a:latin typeface="Arial" panose="020B0604020202020204" pitchFamily="34" charset="0"/>
                <a:ea typeface="Times New Roman" panose="02020603050405020304" pitchFamily="18" charset="0"/>
              </a:rPr>
              <a:t> GmbH) und Meinhard Müller (BOL </a:t>
            </a:r>
            <a:r>
              <a:rPr lang="de-DE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Peat</a:t>
            </a:r>
            <a:r>
              <a:rPr lang="de-DE" sz="2000" dirty="0">
                <a:latin typeface="Arial" panose="020B0604020202020204" pitchFamily="34" charset="0"/>
                <a:ea typeface="Times New Roman" panose="02020603050405020304" pitchFamily="18" charset="0"/>
              </a:rPr>
              <a:t> GmbH) endet in diesem Jahr. </a:t>
            </a:r>
            <a:endParaRPr lang="de-DE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5844540" algn="l"/>
                <a:tab pos="228600" algn="l"/>
              </a:tabLst>
            </a:pPr>
            <a:endParaRPr lang="de-DE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5844540" algn="l"/>
                <a:tab pos="228600" algn="l"/>
              </a:tabLst>
            </a:pPr>
            <a:r>
              <a:rPr lang="de-DE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	Fortsetzung …</a:t>
            </a:r>
            <a:r>
              <a:rPr lang="de-DE" sz="1000" dirty="0"/>
              <a:t> </a:t>
            </a:r>
          </a:p>
        </p:txBody>
      </p:sp>
      <p:sp>
        <p:nvSpPr>
          <p:cNvPr id="9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53</a:t>
            </a:fld>
            <a:endParaRPr lang="de-DE" altLang="de-DE" sz="1400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554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323850" y="1191240"/>
            <a:ext cx="849662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tabLst>
                <a:tab pos="5844540" algn="l"/>
                <a:tab pos="228600" algn="l"/>
              </a:tabLst>
            </a:pPr>
            <a:r>
              <a:rPr lang="de-DE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… Fortsetzung</a:t>
            </a:r>
          </a:p>
          <a:p>
            <a:pPr algn="just">
              <a:spcAft>
                <a:spcPts val="600"/>
              </a:spcAft>
              <a:tabLst>
                <a:tab pos="5844540" algn="l"/>
                <a:tab pos="228600" algn="l"/>
              </a:tabLst>
            </a:pPr>
            <a:endParaRPr lang="de-DE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5844540" algn="l"/>
                <a:tab pos="228600" algn="l"/>
              </a:tabLst>
            </a:pPr>
            <a:r>
              <a:rPr lang="de-DE" sz="2000" dirty="0">
                <a:latin typeface="Arial" panose="020B0604020202020204" pitchFamily="34" charset="0"/>
                <a:ea typeface="Times New Roman" panose="02020603050405020304" pitchFamily="18" charset="0"/>
              </a:rPr>
              <a:t>Frau Dr. Anke Boisch und Herr Stefan </a:t>
            </a:r>
            <a:r>
              <a:rPr lang="de-DE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Masch</a:t>
            </a:r>
            <a:r>
              <a:rPr lang="de-DE" sz="2000" dirty="0">
                <a:latin typeface="Arial" panose="020B0604020202020204" pitchFamily="34" charset="0"/>
                <a:ea typeface="Times New Roman" panose="02020603050405020304" pitchFamily="18" charset="0"/>
              </a:rPr>
              <a:t> gehen in absehbarer Zeit in die Altersruhezeit über und kandidieren deshalb nicht mehr für einen Sitz im Vorstand. Herr Meinhard </a:t>
            </a:r>
            <a:r>
              <a:rPr lang="de-DE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Müller ist </a:t>
            </a:r>
            <a:r>
              <a:rPr lang="de-DE" sz="2000" dirty="0">
                <a:latin typeface="Arial" panose="020B0604020202020204" pitchFamily="34" charset="0"/>
                <a:ea typeface="Times New Roman" panose="02020603050405020304" pitchFamily="18" charset="0"/>
              </a:rPr>
              <a:t>seit Herbst letzten Jahres für einen Arbeitgeber in Griechenland tätig und wird sich deshalb ebenfalls nicht mehr um eine Wiederwahl bemühen.</a:t>
            </a:r>
            <a:endParaRPr lang="de-D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5844540" algn="l"/>
                <a:tab pos="228600" algn="l"/>
              </a:tabLst>
            </a:pPr>
            <a:r>
              <a:rPr lang="de-DE" sz="20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de-D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5844540" algn="l"/>
                <a:tab pos="228600" algn="l"/>
              </a:tabLst>
            </a:pPr>
            <a:r>
              <a:rPr lang="de-DE" sz="2000" dirty="0">
                <a:latin typeface="Arial" panose="020B0604020202020204" pitchFamily="34" charset="0"/>
                <a:ea typeface="Times New Roman" panose="02020603050405020304" pitchFamily="18" charset="0"/>
              </a:rPr>
              <a:t>Die </a:t>
            </a:r>
            <a:r>
              <a:rPr lang="de-DE" sz="2000" u="sng" dirty="0">
                <a:latin typeface="Arial" panose="020B0604020202020204" pitchFamily="34" charset="0"/>
                <a:ea typeface="Times New Roman" panose="02020603050405020304" pitchFamily="18" charset="0"/>
              </a:rPr>
              <a:t>Herren Stefan Grüner und Andreas Melle </a:t>
            </a:r>
            <a:r>
              <a:rPr lang="de-DE" sz="2000" dirty="0">
                <a:latin typeface="Arial" panose="020B0604020202020204" pitchFamily="34" charset="0"/>
                <a:ea typeface="Times New Roman" panose="02020603050405020304" pitchFamily="18" charset="0"/>
              </a:rPr>
              <a:t>haben ihre Bereitschaft </a:t>
            </a:r>
            <a:r>
              <a:rPr lang="de-DE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erklärt, sich </a:t>
            </a:r>
            <a:r>
              <a:rPr lang="de-DE" sz="2000" dirty="0">
                <a:latin typeface="Arial" panose="020B0604020202020204" pitchFamily="34" charset="0"/>
                <a:ea typeface="Times New Roman" panose="02020603050405020304" pitchFamily="18" charset="0"/>
              </a:rPr>
              <a:t>einer </a:t>
            </a:r>
            <a:r>
              <a:rPr lang="de-DE" sz="2000" u="sng" dirty="0">
                <a:latin typeface="Arial" panose="020B0604020202020204" pitchFamily="34" charset="0"/>
                <a:ea typeface="Times New Roman" panose="02020603050405020304" pitchFamily="18" charset="0"/>
              </a:rPr>
              <a:t>Wiederwahl</a:t>
            </a:r>
            <a:r>
              <a:rPr lang="de-DE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als Vorstandsmitglieder durch die Mitgliederversammlung zu stellen</a:t>
            </a:r>
            <a:r>
              <a:rPr lang="de-DE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  <a:tabLst>
                <a:tab pos="5844540" algn="l"/>
                <a:tab pos="228600" algn="l"/>
              </a:tabLst>
            </a:pPr>
            <a:endParaRPr lang="de-DE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5844540" algn="l"/>
                <a:tab pos="228600" algn="l"/>
              </a:tabLst>
            </a:pPr>
            <a:r>
              <a:rPr lang="de-DE" sz="2000" dirty="0">
                <a:latin typeface="Arial" panose="020B0604020202020204" pitchFamily="34" charset="0"/>
                <a:ea typeface="Times New Roman" panose="02020603050405020304" pitchFamily="18" charset="0"/>
              </a:rPr>
              <a:t>	Fortsetzung …</a:t>
            </a:r>
            <a:r>
              <a:rPr lang="de-DE" sz="1000" dirty="0"/>
              <a:t> </a:t>
            </a:r>
          </a:p>
          <a:p>
            <a:pPr algn="just">
              <a:spcAft>
                <a:spcPts val="0"/>
              </a:spcAft>
              <a:tabLst>
                <a:tab pos="5844540" algn="l"/>
                <a:tab pos="228600" algn="l"/>
              </a:tabLst>
            </a:pPr>
            <a:endParaRPr lang="de-D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54</a:t>
            </a:fld>
            <a:endParaRPr lang="de-DE" altLang="de-DE" sz="1400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TOP </a:t>
            </a:r>
            <a:r>
              <a:rPr lang="de-DE" dirty="0" smtClean="0"/>
              <a:t>6.2 Wahlen zum Vorstand (II)</a:t>
            </a:r>
          </a:p>
        </p:txBody>
      </p:sp>
    </p:spTree>
    <p:extLst>
      <p:ext uri="{BB962C8B-B14F-4D97-AF65-F5344CB8AC3E}">
        <p14:creationId xmlns:p14="http://schemas.microsoft.com/office/powerpoint/2010/main" val="95196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323850" y="1191240"/>
            <a:ext cx="8496622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tabLst>
                <a:tab pos="5844540" algn="l"/>
                <a:tab pos="228600" algn="l"/>
              </a:tabLst>
            </a:pPr>
            <a:r>
              <a:rPr lang="de-DE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… Fortsetzung</a:t>
            </a:r>
          </a:p>
          <a:p>
            <a:pPr algn="just">
              <a:spcAft>
                <a:spcPts val="600"/>
              </a:spcAft>
              <a:tabLst>
                <a:tab pos="5844540" algn="l"/>
                <a:tab pos="228600" algn="l"/>
              </a:tabLst>
            </a:pPr>
            <a:endParaRPr lang="de-DE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tabLst>
                <a:tab pos="5844540" algn="l"/>
                <a:tab pos="228600" algn="l"/>
              </a:tabLst>
            </a:pPr>
            <a:r>
              <a:rPr lang="de-DE" sz="2000" dirty="0"/>
              <a:t>Weiterhin haben Frau </a:t>
            </a:r>
            <a:r>
              <a:rPr lang="de-DE" sz="2000" u="sng" dirty="0"/>
              <a:t>Dr. Claudia </a:t>
            </a:r>
            <a:r>
              <a:rPr lang="de-DE" sz="2000" u="sng" dirty="0" err="1"/>
              <a:t>Söhrmann</a:t>
            </a:r>
            <a:r>
              <a:rPr lang="de-DE" sz="2000" u="sng" dirty="0"/>
              <a:t> </a:t>
            </a:r>
            <a:r>
              <a:rPr lang="de-DE" sz="2000" dirty="0"/>
              <a:t>(AWR </a:t>
            </a:r>
            <a:r>
              <a:rPr lang="de-DE" sz="2000" dirty="0" err="1"/>
              <a:t>BioEnergie</a:t>
            </a:r>
            <a:r>
              <a:rPr lang="de-DE" sz="2000" dirty="0"/>
              <a:t> GmbH, </a:t>
            </a:r>
            <a:r>
              <a:rPr lang="de-DE" sz="2000" dirty="0" err="1"/>
              <a:t>Borgstedt</a:t>
            </a:r>
            <a:r>
              <a:rPr lang="de-DE" sz="2000" dirty="0"/>
              <a:t>), Frau </a:t>
            </a:r>
            <a:r>
              <a:rPr lang="de-DE" sz="2000" u="sng" dirty="0"/>
              <a:t>Annalena Wiener </a:t>
            </a:r>
            <a:r>
              <a:rPr lang="de-DE" sz="2000" dirty="0"/>
              <a:t>(Abfallverbrennungs- und Biokompost-GmbH – AVBKG, Kummerfeld) und Herr </a:t>
            </a:r>
            <a:r>
              <a:rPr lang="de-DE" sz="2000" u="sng" dirty="0"/>
              <a:t>Andre Nyhoegen </a:t>
            </a:r>
            <a:r>
              <a:rPr lang="de-DE" sz="2000" dirty="0"/>
              <a:t>(Olde Bolhaar </a:t>
            </a:r>
            <a:r>
              <a:rPr lang="de-DE" sz="2000" dirty="0" err="1"/>
              <a:t>Ecoservice</a:t>
            </a:r>
            <a:r>
              <a:rPr lang="de-DE" sz="2000" dirty="0"/>
              <a:t> GmbH) ihr Interesse an der Mitarbeit im Vorstand des VHE-Nord e.V. bekundet. Sie stellen sich deshalb der Wahl durch die Mitgliederversammlung</a:t>
            </a:r>
            <a:r>
              <a:rPr lang="de-DE" sz="2000" dirty="0" smtClean="0"/>
              <a:t>.</a:t>
            </a:r>
          </a:p>
          <a:p>
            <a:pPr>
              <a:spcAft>
                <a:spcPts val="0"/>
              </a:spcAft>
              <a:tabLst>
                <a:tab pos="5844540" algn="l"/>
                <a:tab pos="228600" algn="l"/>
              </a:tabLst>
            </a:pPr>
            <a:endParaRPr lang="de-DE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5844540" algn="l"/>
                <a:tab pos="228600" algn="l"/>
              </a:tabLst>
            </a:pPr>
            <a:r>
              <a:rPr lang="de-DE" sz="2000" dirty="0">
                <a:latin typeface="Arial" panose="020B0604020202020204" pitchFamily="34" charset="0"/>
                <a:ea typeface="Times New Roman" panose="02020603050405020304" pitchFamily="18" charset="0"/>
              </a:rPr>
              <a:t>	Fortsetzung …</a:t>
            </a:r>
            <a:r>
              <a:rPr lang="de-DE" sz="1000" dirty="0"/>
              <a:t> </a:t>
            </a:r>
          </a:p>
          <a:p>
            <a:pPr algn="just">
              <a:spcAft>
                <a:spcPts val="600"/>
              </a:spcAft>
              <a:tabLst>
                <a:tab pos="5844540" algn="l"/>
                <a:tab pos="228600" algn="l"/>
              </a:tabLst>
            </a:pPr>
            <a:endParaRPr lang="de-D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55</a:t>
            </a:fld>
            <a:endParaRPr lang="de-DE" altLang="de-DE" sz="1400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TOP </a:t>
            </a:r>
            <a:r>
              <a:rPr lang="de-DE" dirty="0" smtClean="0"/>
              <a:t>6.2 Wahlen zum Vorstand (III)</a:t>
            </a:r>
          </a:p>
        </p:txBody>
      </p:sp>
    </p:spTree>
    <p:extLst>
      <p:ext uri="{BB962C8B-B14F-4D97-AF65-F5344CB8AC3E}">
        <p14:creationId xmlns:p14="http://schemas.microsoft.com/office/powerpoint/2010/main" val="107183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323850" y="1191240"/>
            <a:ext cx="849662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tabLst>
                <a:tab pos="5844540" algn="l"/>
                <a:tab pos="228600" algn="l"/>
              </a:tabLst>
            </a:pPr>
            <a:r>
              <a:rPr lang="de-DE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… Fortsetzung</a:t>
            </a:r>
          </a:p>
          <a:p>
            <a:pPr algn="just">
              <a:spcAft>
                <a:spcPts val="600"/>
              </a:spcAft>
              <a:tabLst>
                <a:tab pos="5844540" algn="l"/>
                <a:tab pos="228600" algn="l"/>
              </a:tabLst>
            </a:pPr>
            <a:endParaRPr lang="de-DE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23850" y="1772816"/>
            <a:ext cx="839753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 </a:t>
            </a:r>
          </a:p>
          <a:p>
            <a:r>
              <a:rPr lang="de-DE" sz="2000" b="1" u="sng" dirty="0"/>
              <a:t>Beschlussempfehlung des </a:t>
            </a:r>
            <a:r>
              <a:rPr lang="de-DE" sz="2000" b="1" u="sng" dirty="0" smtClean="0"/>
              <a:t>Vorstandes</a:t>
            </a:r>
            <a:r>
              <a:rPr lang="de-DE" sz="2000" b="1" u="sng" dirty="0"/>
              <a:t>:</a:t>
            </a:r>
            <a:endParaRPr lang="de-DE" sz="2000" dirty="0"/>
          </a:p>
          <a:p>
            <a:endParaRPr lang="de-DE" sz="20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Der bisherige Vorstand empfiehlt der Mitgliederversammlung die Wiederwahl der Herren Stefan Grüner und Andreas Melle.</a:t>
            </a:r>
          </a:p>
          <a:p>
            <a:endParaRPr lang="de-DE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Weiterhin empfiehlt der bisherige Vorstand, Frau Dr. Claudia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Söhrmann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, Frau Annalena Wiener und Herrn Andre Nyhoegen neu in den Vorstand zu wählen</a:t>
            </a:r>
            <a:endParaRPr lang="de-DE" sz="2000" b="1" dirty="0">
              <a:solidFill>
                <a:srgbClr val="FF0000"/>
              </a:solidFill>
            </a:endParaRPr>
          </a:p>
        </p:txBody>
      </p:sp>
      <p:sp>
        <p:nvSpPr>
          <p:cNvPr id="9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56</a:t>
            </a:fld>
            <a:endParaRPr lang="de-DE" altLang="de-DE" sz="1400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TOP </a:t>
            </a:r>
            <a:r>
              <a:rPr lang="de-DE" dirty="0" smtClean="0"/>
              <a:t>6.2 Wahlen zum Vorstand (IV)</a:t>
            </a:r>
          </a:p>
        </p:txBody>
      </p:sp>
    </p:spTree>
    <p:extLst>
      <p:ext uri="{BB962C8B-B14F-4D97-AF65-F5344CB8AC3E}">
        <p14:creationId xmlns:p14="http://schemas.microsoft.com/office/powerpoint/2010/main" val="393419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7777163" cy="504825"/>
          </a:xfrm>
        </p:spPr>
        <p:txBody>
          <a:bodyPr/>
          <a:lstStyle/>
          <a:p>
            <a:pPr defTabSz="627063" eaLnBrk="1" hangingPunct="1"/>
            <a:r>
              <a:rPr lang="de-DE" dirty="0"/>
              <a:t>TOP </a:t>
            </a:r>
            <a:r>
              <a:rPr lang="de-DE" dirty="0" smtClean="0"/>
              <a:t>6.3 Wahl der/des Vorsitzenden und der </a:t>
            </a:r>
            <a:br>
              <a:rPr lang="de-DE" dirty="0" smtClean="0"/>
            </a:br>
            <a:r>
              <a:rPr lang="de-DE" dirty="0"/>
              <a:t>	</a:t>
            </a:r>
            <a:r>
              <a:rPr lang="de-DE" dirty="0" smtClean="0"/>
              <a:t>	beiden Stellvertreter/innen (I)</a:t>
            </a:r>
          </a:p>
        </p:txBody>
      </p:sp>
      <p:sp>
        <p:nvSpPr>
          <p:cNvPr id="6" name="Rechteck 5"/>
          <p:cNvSpPr/>
          <p:nvPr/>
        </p:nvSpPr>
        <p:spPr>
          <a:xfrm>
            <a:off x="359697" y="1196752"/>
            <a:ext cx="8460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5844540" algn="l"/>
                <a:tab pos="228600" algn="l"/>
              </a:tabLst>
            </a:pPr>
            <a:r>
              <a:rPr lang="de-DE" sz="20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Neuwahl des Vorsitzenden:</a:t>
            </a:r>
            <a:endParaRPr lang="de-D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5844540" algn="l"/>
                <a:tab pos="228600" algn="l"/>
              </a:tabLst>
            </a:pPr>
            <a:r>
              <a:rPr lang="de-DE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de-D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5844540" algn="l"/>
                <a:tab pos="228600" algn="l"/>
              </a:tabLst>
            </a:pPr>
            <a:r>
              <a:rPr lang="de-DE" sz="2000" dirty="0">
                <a:latin typeface="Arial" panose="020B0604020202020204" pitchFamily="34" charset="0"/>
                <a:ea typeface="Times New Roman" panose="02020603050405020304" pitchFamily="18" charset="0"/>
              </a:rPr>
              <a:t>Die Amtszeit der Herren Stefan Grüner (Biogenes Zentrum Peine GmbH), Andreas Melle ([k]</a:t>
            </a:r>
            <a:r>
              <a:rPr lang="de-DE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nord</a:t>
            </a:r>
            <a:r>
              <a:rPr lang="de-DE" sz="2000" dirty="0">
                <a:latin typeface="Arial" panose="020B0604020202020204" pitchFamily="34" charset="0"/>
                <a:ea typeface="Times New Roman" panose="02020603050405020304" pitchFamily="18" charset="0"/>
              </a:rPr>
              <a:t> GmbH) und Meinhard Müller (BOL </a:t>
            </a:r>
            <a:r>
              <a:rPr lang="de-DE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Peat</a:t>
            </a:r>
            <a:r>
              <a:rPr lang="de-DE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gmbH</a:t>
            </a:r>
            <a:r>
              <a:rPr lang="de-DE" sz="2000" dirty="0">
                <a:latin typeface="Arial" panose="020B0604020202020204" pitchFamily="34" charset="0"/>
                <a:ea typeface="Times New Roman" panose="02020603050405020304" pitchFamily="18" charset="0"/>
              </a:rPr>
              <a:t>) als Mitglieder des Vorstandes und damit auch als Vorsitzender bzw. als Stellvertreter des Vorsitzenden (geschäftsführender Vorstand) endet dieses Jahr.</a:t>
            </a:r>
            <a:endParaRPr lang="de-D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5844540" algn="l"/>
                <a:tab pos="228600" algn="l"/>
              </a:tabLst>
            </a:pPr>
            <a:r>
              <a:rPr lang="de-DE" sz="20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de-D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59697" y="3156412"/>
            <a:ext cx="84607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844540" algn="l"/>
                <a:tab pos="228600" algn="l"/>
              </a:tabLst>
            </a:pPr>
            <a:endParaRPr lang="de-DE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5844540" algn="l"/>
                <a:tab pos="228600" algn="l"/>
              </a:tabLst>
            </a:pPr>
            <a:r>
              <a:rPr lang="de-DE" sz="2000" dirty="0">
                <a:latin typeface="Arial" panose="020B0604020202020204" pitchFamily="34" charset="0"/>
                <a:ea typeface="Times New Roman" panose="02020603050405020304" pitchFamily="18" charset="0"/>
              </a:rPr>
              <a:t>Die Herren </a:t>
            </a:r>
            <a:r>
              <a:rPr lang="de-DE" sz="2000" u="sng" dirty="0">
                <a:latin typeface="Arial" panose="020B0604020202020204" pitchFamily="34" charset="0"/>
                <a:ea typeface="Times New Roman" panose="02020603050405020304" pitchFamily="18" charset="0"/>
              </a:rPr>
              <a:t>Stefan Grüner </a:t>
            </a:r>
            <a:r>
              <a:rPr lang="de-DE" sz="2000" dirty="0">
                <a:latin typeface="Arial" panose="020B0604020202020204" pitchFamily="34" charset="0"/>
                <a:ea typeface="Times New Roman" panose="02020603050405020304" pitchFamily="18" charset="0"/>
              </a:rPr>
              <a:t>und </a:t>
            </a:r>
            <a:r>
              <a:rPr lang="de-DE" sz="2000" u="sng" dirty="0">
                <a:latin typeface="Arial" panose="020B0604020202020204" pitchFamily="34" charset="0"/>
                <a:ea typeface="Times New Roman" panose="02020603050405020304" pitchFamily="18" charset="0"/>
              </a:rPr>
              <a:t>Andreas Melle </a:t>
            </a:r>
            <a:r>
              <a:rPr lang="de-DE" sz="2000" dirty="0">
                <a:latin typeface="Arial" panose="020B0604020202020204" pitchFamily="34" charset="0"/>
                <a:ea typeface="Times New Roman" panose="02020603050405020304" pitchFamily="18" charset="0"/>
              </a:rPr>
              <a:t>haben ihre Bereitschaft erklärt, sich einer </a:t>
            </a:r>
            <a:r>
              <a:rPr lang="de-DE" sz="2000" u="sng" dirty="0">
                <a:latin typeface="Arial" panose="020B0604020202020204" pitchFamily="34" charset="0"/>
                <a:ea typeface="Times New Roman" panose="02020603050405020304" pitchFamily="18" charset="0"/>
              </a:rPr>
              <a:t>Wiederwahl als Vorsitzender bzw. als Stellvertreter</a:t>
            </a:r>
            <a:r>
              <a:rPr lang="de-DE" sz="2000" dirty="0">
                <a:latin typeface="Arial" panose="020B0604020202020204" pitchFamily="34" charset="0"/>
                <a:ea typeface="Times New Roman" panose="02020603050405020304" pitchFamily="18" charset="0"/>
              </a:rPr>
              <a:t> des Vorsitzenden durch die Mitgliederversammlung zu stellen.</a:t>
            </a:r>
            <a:endParaRPr lang="de-D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5844540" algn="l"/>
                <a:tab pos="228600" algn="l"/>
              </a:tabLst>
            </a:pPr>
            <a:r>
              <a:rPr lang="de-DE" sz="2000" dirty="0">
                <a:latin typeface="Arial" panose="020B0604020202020204" pitchFamily="34" charset="0"/>
                <a:ea typeface="Times New Roman" panose="02020603050405020304" pitchFamily="18" charset="0"/>
              </a:rPr>
              <a:t>Weiterhin hat Frau </a:t>
            </a:r>
            <a:r>
              <a:rPr lang="de-DE" sz="2000" u="sng" dirty="0">
                <a:latin typeface="Arial" panose="020B0604020202020204" pitchFamily="34" charset="0"/>
                <a:ea typeface="Times New Roman" panose="02020603050405020304" pitchFamily="18" charset="0"/>
              </a:rPr>
              <a:t>Annalena Wiener </a:t>
            </a:r>
            <a:r>
              <a:rPr lang="de-DE" sz="2000" dirty="0">
                <a:latin typeface="Arial" panose="020B0604020202020204" pitchFamily="34" charset="0"/>
                <a:ea typeface="Times New Roman" panose="02020603050405020304" pitchFamily="18" charset="0"/>
              </a:rPr>
              <a:t>sich bereit erklärt, bei einer Wahl in den Vorstand des VHE-Nord ebenfalls für die Wahl zu </a:t>
            </a:r>
            <a:r>
              <a:rPr lang="de-DE" sz="2000" u="sng" dirty="0">
                <a:latin typeface="Arial" panose="020B0604020202020204" pitchFamily="34" charset="0"/>
                <a:ea typeface="Times New Roman" panose="02020603050405020304" pitchFamily="18" charset="0"/>
              </a:rPr>
              <a:t>einer der beiden Stellvertreter des Vorsitzenden</a:t>
            </a:r>
            <a:r>
              <a:rPr lang="de-DE" sz="2000" dirty="0">
                <a:latin typeface="Arial" panose="020B0604020202020204" pitchFamily="34" charset="0"/>
                <a:ea typeface="Times New Roman" panose="02020603050405020304" pitchFamily="18" charset="0"/>
              </a:rPr>
              <a:t> zu kandidieren.</a:t>
            </a:r>
            <a:endParaRPr lang="de-D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5844540" algn="l"/>
                <a:tab pos="228600" algn="l"/>
              </a:tabLst>
            </a:pPr>
            <a:endParaRPr lang="de-DE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5844540" algn="l"/>
                <a:tab pos="228600" algn="l"/>
              </a:tabLst>
            </a:pPr>
            <a:r>
              <a:rPr lang="de-DE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	Fortsetzung …</a:t>
            </a:r>
            <a:r>
              <a:rPr lang="de-DE" sz="1000" dirty="0"/>
              <a:t> </a:t>
            </a:r>
          </a:p>
        </p:txBody>
      </p:sp>
      <p:sp>
        <p:nvSpPr>
          <p:cNvPr id="9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57</a:t>
            </a:fld>
            <a:endParaRPr lang="de-DE" altLang="de-DE" sz="1400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3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7777163" cy="504825"/>
          </a:xfrm>
        </p:spPr>
        <p:txBody>
          <a:bodyPr/>
          <a:lstStyle/>
          <a:p>
            <a:pPr defTabSz="627063" eaLnBrk="1" hangingPunct="1"/>
            <a:r>
              <a:rPr lang="de-DE" dirty="0"/>
              <a:t>TOP </a:t>
            </a:r>
            <a:r>
              <a:rPr lang="de-DE" dirty="0" smtClean="0"/>
              <a:t>6.3 Wahl der/des Vorsitzenden und der </a:t>
            </a:r>
            <a:br>
              <a:rPr lang="de-DE" dirty="0" smtClean="0"/>
            </a:br>
            <a:r>
              <a:rPr lang="de-DE" dirty="0"/>
              <a:t>	</a:t>
            </a:r>
            <a:r>
              <a:rPr lang="de-DE" dirty="0" smtClean="0"/>
              <a:t>	beiden Stellvertreter/innen (I)</a:t>
            </a:r>
          </a:p>
        </p:txBody>
      </p:sp>
      <p:sp>
        <p:nvSpPr>
          <p:cNvPr id="9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58</a:t>
            </a:fld>
            <a:endParaRPr lang="de-DE" altLang="de-DE" sz="1400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323850" y="1191240"/>
            <a:ext cx="849662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tabLst>
                <a:tab pos="5844540" algn="l"/>
                <a:tab pos="228600" algn="l"/>
              </a:tabLst>
            </a:pPr>
            <a:r>
              <a:rPr lang="de-DE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… Fortsetzung</a:t>
            </a:r>
          </a:p>
          <a:p>
            <a:pPr algn="just">
              <a:spcAft>
                <a:spcPts val="600"/>
              </a:spcAft>
              <a:tabLst>
                <a:tab pos="5844540" algn="l"/>
                <a:tab pos="228600" algn="l"/>
              </a:tabLst>
            </a:pPr>
            <a:endParaRPr lang="de-DE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23850" y="1772816"/>
            <a:ext cx="839753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 </a:t>
            </a:r>
          </a:p>
          <a:p>
            <a:r>
              <a:rPr lang="de-DE" sz="2000" b="1" u="sng" dirty="0"/>
              <a:t>Beschlussempfehlung des </a:t>
            </a:r>
            <a:r>
              <a:rPr lang="de-DE" sz="2000" b="1" u="sng" dirty="0" smtClean="0"/>
              <a:t>Vorstandes</a:t>
            </a:r>
            <a:r>
              <a:rPr lang="de-DE" sz="2000" b="1" u="sng" dirty="0"/>
              <a:t>:</a:t>
            </a:r>
            <a:endParaRPr lang="de-DE" sz="2000" dirty="0"/>
          </a:p>
          <a:p>
            <a:endParaRPr lang="de-DE" sz="20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Der bisherige Vorstand empfiehlt der Mitgliederversammlung die Wiederwahl von Herrn Stefan Grüner zum Vorsitzenden des </a:t>
            </a:r>
            <a:b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VHE-Nord e.V.</a:t>
            </a:r>
          </a:p>
        </p:txBody>
      </p:sp>
      <p:sp>
        <p:nvSpPr>
          <p:cNvPr id="12" name="Rechteck 11"/>
          <p:cNvSpPr/>
          <p:nvPr/>
        </p:nvSpPr>
        <p:spPr>
          <a:xfrm>
            <a:off x="323850" y="3645024"/>
            <a:ext cx="839753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 </a:t>
            </a:r>
          </a:p>
          <a:p>
            <a:r>
              <a:rPr lang="de-DE" sz="2000" b="1" u="sng" dirty="0"/>
              <a:t>Beschlussempfehlung des </a:t>
            </a:r>
            <a:r>
              <a:rPr lang="de-DE" sz="2000" b="1" u="sng" dirty="0" smtClean="0"/>
              <a:t>Vorstandes</a:t>
            </a:r>
            <a:r>
              <a:rPr lang="de-DE" sz="2000" b="1" u="sng" dirty="0"/>
              <a:t>:</a:t>
            </a:r>
            <a:endParaRPr lang="de-DE" sz="2000" dirty="0"/>
          </a:p>
          <a:p>
            <a:endParaRPr lang="de-DE" sz="20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Der bisherige Vorstand empfiehlt der Mitgliederversammlung die Wahl von Frau Annalena Wiener sowie die Wiederwahl von Herrn Andreas Melle als Stellvertreter des Vorsitzenden des VHE-Nord e.V.</a:t>
            </a:r>
          </a:p>
        </p:txBody>
      </p:sp>
    </p:spTree>
    <p:extLst>
      <p:ext uri="{BB962C8B-B14F-4D97-AF65-F5344CB8AC3E}">
        <p14:creationId xmlns:p14="http://schemas.microsoft.com/office/powerpoint/2010/main" val="315052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59</a:t>
            </a:fld>
            <a:endParaRPr lang="de-DE" altLang="de-DE" sz="1400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TOP 6 Personalien - Verabschiedungen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865239"/>
            <a:ext cx="7992889" cy="54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1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7076380" cy="504825"/>
          </a:xfrm>
        </p:spPr>
        <p:txBody>
          <a:bodyPr/>
          <a:lstStyle/>
          <a:p>
            <a:pPr eaLnBrk="1" hangingPunct="1"/>
            <a:r>
              <a:rPr lang="de-DE" dirty="0" smtClean="0"/>
              <a:t>TOP 3.1 Bericht des Vorstands (I)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47557" y="1156269"/>
            <a:ext cx="8496944" cy="4432972"/>
          </a:xfrm>
        </p:spPr>
        <p:txBody>
          <a:bodyPr/>
          <a:lstStyle/>
          <a:p>
            <a:pPr marL="0" indent="0" eaLnBrk="1" hangingPunct="1">
              <a:lnSpc>
                <a:spcPct val="85000"/>
              </a:lnSpc>
              <a:spcBef>
                <a:spcPts val="600"/>
              </a:spcBef>
              <a:defRPr/>
            </a:pPr>
            <a:endParaRPr lang="de-DE" sz="2000" dirty="0" smtClean="0"/>
          </a:p>
          <a:p>
            <a:pPr marL="0" indent="0" eaLnBrk="1" hangingPunct="1">
              <a:spcBef>
                <a:spcPts val="600"/>
              </a:spcBef>
              <a:defRPr/>
            </a:pPr>
            <a:r>
              <a:rPr lang="de-DE" sz="2000" dirty="0" smtClean="0"/>
              <a:t>Der </a:t>
            </a:r>
            <a:r>
              <a:rPr lang="de-DE" sz="2000" dirty="0"/>
              <a:t>Vorstand hat seit der letzten Mitgliederversammlung </a:t>
            </a:r>
            <a:r>
              <a:rPr lang="de-DE" sz="2000" dirty="0" smtClean="0"/>
              <a:t>am 15.06.2023 auf Burg </a:t>
            </a:r>
            <a:r>
              <a:rPr lang="de-DE" sz="2000" dirty="0" err="1" smtClean="0"/>
              <a:t>Warberg</a:t>
            </a:r>
            <a:r>
              <a:rPr lang="de-DE" sz="2000" dirty="0" smtClean="0"/>
              <a:t> an folgenden Terminen in Präsenz getagt:</a:t>
            </a:r>
            <a:endParaRPr lang="de-DE" sz="2000" dirty="0"/>
          </a:p>
          <a:p>
            <a:pPr marL="0" indent="0" eaLnBrk="1" hangingPunct="1">
              <a:lnSpc>
                <a:spcPct val="85000"/>
              </a:lnSpc>
              <a:spcBef>
                <a:spcPts val="600"/>
              </a:spcBef>
              <a:defRPr/>
            </a:pPr>
            <a:endParaRPr lang="de-DE" sz="1000" dirty="0"/>
          </a:p>
          <a:p>
            <a:pPr marL="266700" indent="-266700">
              <a:spcBef>
                <a:spcPts val="400"/>
              </a:spcBef>
              <a:spcAft>
                <a:spcPts val="0"/>
              </a:spcAft>
              <a:buFont typeface="Symbol"/>
              <a:buChar char=""/>
              <a:tabLst>
                <a:tab pos="1978025" algn="l"/>
              </a:tabLst>
            </a:pPr>
            <a:r>
              <a:rPr lang="de-DE" sz="2000" dirty="0" smtClean="0"/>
              <a:t>94. </a:t>
            </a:r>
            <a:r>
              <a:rPr lang="de-DE" sz="2000" dirty="0"/>
              <a:t>Sitzung am </a:t>
            </a:r>
            <a:r>
              <a:rPr lang="de-DE" sz="2000" dirty="0" smtClean="0"/>
              <a:t>20.09.2023 in Hannover </a:t>
            </a:r>
            <a:endParaRPr lang="de-DE" sz="2000" dirty="0"/>
          </a:p>
          <a:p>
            <a:pPr marL="266700" indent="-266700">
              <a:spcBef>
                <a:spcPts val="400"/>
              </a:spcBef>
              <a:spcAft>
                <a:spcPts val="0"/>
              </a:spcAft>
              <a:buFont typeface="Symbol"/>
              <a:buChar char=""/>
              <a:tabLst>
                <a:tab pos="1978025" algn="l"/>
              </a:tabLst>
            </a:pPr>
            <a:r>
              <a:rPr lang="de-DE" sz="2000" dirty="0" smtClean="0"/>
              <a:t>95. </a:t>
            </a:r>
            <a:r>
              <a:rPr lang="de-DE" sz="2000" dirty="0"/>
              <a:t>Sitzung am </a:t>
            </a:r>
            <a:r>
              <a:rPr lang="de-DE" sz="2000" dirty="0" smtClean="0"/>
              <a:t>18.12.2023 </a:t>
            </a:r>
            <a:r>
              <a:rPr lang="de-DE" sz="2000" dirty="0"/>
              <a:t>in </a:t>
            </a:r>
            <a:r>
              <a:rPr lang="de-DE" sz="2000" dirty="0" err="1" smtClean="0"/>
              <a:t>Bispingen-Niederhaverbeck</a:t>
            </a:r>
            <a:endParaRPr lang="de-DE" sz="2000" dirty="0" smtClean="0"/>
          </a:p>
          <a:p>
            <a:pPr marL="266700" indent="-266700">
              <a:spcBef>
                <a:spcPts val="400"/>
              </a:spcBef>
              <a:spcAft>
                <a:spcPts val="0"/>
              </a:spcAft>
              <a:buFont typeface="Symbol"/>
              <a:buChar char=""/>
              <a:tabLst>
                <a:tab pos="1978025" algn="l"/>
              </a:tabLst>
            </a:pPr>
            <a:r>
              <a:rPr lang="de-DE" sz="2000" dirty="0" smtClean="0"/>
              <a:t>96. Sitzung am 25.04.2024 in Hannover </a:t>
            </a:r>
            <a:endParaRPr lang="de-DE" sz="2000" dirty="0"/>
          </a:p>
          <a:p>
            <a:pPr marL="0" indent="0">
              <a:spcBef>
                <a:spcPts val="400"/>
              </a:spcBef>
              <a:spcAft>
                <a:spcPts val="0"/>
              </a:spcAft>
              <a:tabLst>
                <a:tab pos="1978025" algn="l"/>
              </a:tabLst>
            </a:pPr>
            <a:endParaRPr lang="de-DE" sz="2000" b="1" dirty="0" smtClean="0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DE" altLang="de-DE" sz="1400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75867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60</a:t>
            </a:fld>
            <a:endParaRPr lang="de-DE" altLang="de-DE" sz="1400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TOP 6 Personalien - Verabschiedungen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644341" cy="547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61</a:t>
            </a:fld>
            <a:endParaRPr lang="de-DE" altLang="de-DE" sz="1400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TOP 6 Personalien - Verabschiedungen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91803" y="1314736"/>
            <a:ext cx="5472013" cy="45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62</a:t>
            </a:fld>
            <a:endParaRPr lang="de-DE" altLang="de-DE" sz="1400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TOP 6 Personalien - Verabschiedungen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57347"/>
            <a:ext cx="7356309" cy="547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2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63</a:t>
            </a:fld>
            <a:endParaRPr lang="de-DE" altLang="de-DE" sz="1400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TOP 6 Personalien - Verabschiedungen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5741"/>
            <a:ext cx="7632848" cy="5472983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731015" y="908720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tabLst>
                <a:tab pos="5844540" algn="l"/>
                <a:tab pos="228600" algn="l"/>
              </a:tabLst>
            </a:pPr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Vorstandssitzung September 2023</a:t>
            </a:r>
          </a:p>
        </p:txBody>
      </p:sp>
    </p:spTree>
    <p:extLst>
      <p:ext uri="{BB962C8B-B14F-4D97-AF65-F5344CB8AC3E}">
        <p14:creationId xmlns:p14="http://schemas.microsoft.com/office/powerpoint/2010/main" val="232599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64</a:t>
            </a:fld>
            <a:endParaRPr lang="de-DE" altLang="de-DE" sz="1400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TOP 6 Personalien - Verabschiedungen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02" y="846095"/>
            <a:ext cx="7919130" cy="546263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735707" y="1052736"/>
            <a:ext cx="53842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tabLst>
                <a:tab pos="5844540" algn="l"/>
                <a:tab pos="228600" algn="l"/>
              </a:tabLst>
            </a:pPr>
            <a:r>
              <a:rPr lang="de-DE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Kassenprüfung in Corona-Zeiten (März 2020)</a:t>
            </a:r>
          </a:p>
        </p:txBody>
      </p:sp>
    </p:spTree>
    <p:extLst>
      <p:ext uri="{BB962C8B-B14F-4D97-AF65-F5344CB8AC3E}">
        <p14:creationId xmlns:p14="http://schemas.microsoft.com/office/powerpoint/2010/main" val="169823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65</a:t>
            </a:fld>
            <a:endParaRPr lang="de-DE" altLang="de-DE" sz="14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TOP 7 Möglichkeit der Kurzvorstellung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42925" marR="387985" lvl="0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Begrüßung</a:t>
            </a:r>
            <a:r>
              <a:rPr lang="de-DE" sz="2000" dirty="0">
                <a:ea typeface="Times New Roman"/>
                <a:cs typeface="Times New Roman"/>
              </a:rPr>
              <a:t>, Genehmigung der Tagesordnung </a:t>
            </a:r>
            <a:r>
              <a:rPr lang="de-DE" sz="2000" dirty="0" smtClean="0">
                <a:ea typeface="Times New Roman"/>
                <a:cs typeface="Times New Roman"/>
              </a:rPr>
              <a:t>und </a:t>
            </a:r>
            <a:br>
              <a:rPr lang="de-DE" sz="2000" dirty="0" smtClean="0">
                <a:ea typeface="Times New Roman"/>
                <a:cs typeface="Times New Roman"/>
              </a:rPr>
            </a:br>
            <a:r>
              <a:rPr lang="de-DE" sz="2000" dirty="0" smtClean="0">
                <a:ea typeface="Times New Roman"/>
                <a:cs typeface="Times New Roman"/>
              </a:rPr>
              <a:t>Feststellung der Beschlussfähigkeit</a:t>
            </a:r>
          </a:p>
          <a:p>
            <a:pPr marL="542925" marR="387985" lvl="0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err="1">
                <a:cs typeface="Times New Roman"/>
              </a:rPr>
              <a:t>D</a:t>
            </a:r>
            <a:r>
              <a:rPr lang="de-DE" sz="2000" dirty="0" err="1"/>
              <a:t>urchsprache</a:t>
            </a:r>
            <a:r>
              <a:rPr lang="de-DE" sz="2000" dirty="0"/>
              <a:t> und Genehmigung des Protokolls über die </a:t>
            </a:r>
            <a:br>
              <a:rPr lang="de-DE" sz="2000" dirty="0"/>
            </a:br>
            <a:r>
              <a:rPr lang="de-DE" sz="2000" dirty="0"/>
              <a:t>35. Mitgliederversammlung des VHE-Nord am 15.06.2023</a:t>
            </a:r>
          </a:p>
          <a:p>
            <a:pPr marL="542925" marR="387985" lvl="0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Berichtspunkte</a:t>
            </a:r>
          </a:p>
          <a:p>
            <a:pPr marL="542925" marR="387985" lvl="0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Haushaltsabschluss 2023</a:t>
            </a:r>
          </a:p>
          <a:p>
            <a:pPr marL="542925" marR="387985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Laufendes </a:t>
            </a:r>
            <a:r>
              <a:rPr lang="de-DE" sz="2000" dirty="0">
                <a:ea typeface="Times New Roman"/>
                <a:cs typeface="Times New Roman"/>
              </a:rPr>
              <a:t>Wirtschaftsjahr und Haushaltsplan </a:t>
            </a:r>
            <a:r>
              <a:rPr lang="de-DE" sz="2000" dirty="0" smtClean="0">
                <a:ea typeface="Times New Roman"/>
                <a:cs typeface="Times New Roman"/>
              </a:rPr>
              <a:t>2025 </a:t>
            </a:r>
          </a:p>
          <a:p>
            <a:pPr marL="542925" marR="387985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Personalien</a:t>
            </a:r>
          </a:p>
          <a:p>
            <a:pPr marL="542925" marR="387985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b="1" dirty="0">
                <a:ea typeface="Times New Roman"/>
                <a:cs typeface="Times New Roman"/>
              </a:rPr>
              <a:t>Möglichkeit der Kurzvorstellung neuer </a:t>
            </a:r>
            <a:r>
              <a:rPr lang="de-DE" sz="2000" b="1" dirty="0" smtClean="0">
                <a:ea typeface="Times New Roman"/>
                <a:cs typeface="Times New Roman"/>
              </a:rPr>
              <a:t>Mitgliedsbetriebe</a:t>
            </a:r>
          </a:p>
          <a:p>
            <a:pPr marL="542925" marR="387985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Verschiedenes</a:t>
            </a:r>
          </a:p>
          <a:p>
            <a:pPr marL="542925" marR="387985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Termine 	</a:t>
            </a:r>
            <a:r>
              <a:rPr lang="de-DE" sz="1800" b="1" dirty="0" smtClean="0">
                <a:ea typeface="Times New Roman"/>
                <a:cs typeface="Times New Roman"/>
              </a:rPr>
              <a:t>	</a:t>
            </a:r>
            <a:r>
              <a:rPr lang="de-DE" sz="1800" i="1" dirty="0"/>
              <a:t> </a:t>
            </a:r>
            <a:endParaRPr lang="de-DE" sz="1800" b="1" i="1" dirty="0">
              <a:ea typeface="Times New Roman"/>
              <a:cs typeface="Times New Roman"/>
            </a:endParaRPr>
          </a:p>
          <a:p>
            <a:pPr marL="0" marR="387985" indent="0" algn="ctr">
              <a:spcBef>
                <a:spcPts val="800"/>
              </a:spcBef>
              <a:spcAft>
                <a:spcPts val="0"/>
              </a:spcAft>
            </a:pPr>
            <a:r>
              <a:rPr lang="de-DE" sz="1800" b="1" dirty="0" smtClean="0">
                <a:ea typeface="Times New Roman"/>
                <a:cs typeface="Times New Roman"/>
              </a:rPr>
              <a:t>	</a:t>
            </a:r>
          </a:p>
          <a:p>
            <a:pPr marL="0" marR="387985" indent="0">
              <a:spcBef>
                <a:spcPts val="800"/>
              </a:spcBef>
              <a:spcAft>
                <a:spcPts val="0"/>
              </a:spcAft>
            </a:pPr>
            <a:endParaRPr 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12916807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DDECD3-EE6A-6A2A-771C-0258F5D9E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227138"/>
            <a:ext cx="8437562" cy="4794150"/>
          </a:xfrm>
        </p:spPr>
        <p:txBody>
          <a:bodyPr/>
          <a:lstStyle/>
          <a:p>
            <a:r>
              <a:rPr lang="de-DE" sz="2000" b="1" dirty="0" smtClean="0"/>
              <a:t>Neue Mitglieder seit der letzten Mitgliederversammlung 2023</a:t>
            </a:r>
          </a:p>
          <a:p>
            <a:endParaRPr lang="de-DE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 smtClean="0"/>
              <a:t>Herr Holger Pfau, 25.07.2023, </a:t>
            </a:r>
            <a:r>
              <a:rPr lang="de-DE" sz="2000" dirty="0" err="1" smtClean="0"/>
              <a:t>AOMpers</a:t>
            </a:r>
            <a:r>
              <a:rPr lang="de-DE" sz="2000" dirty="0" smtClean="0"/>
              <a:t>.</a:t>
            </a:r>
            <a:endParaRPr lang="de-D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 smtClean="0"/>
              <a:t>Herr Meinhard Müller, 20.09.2023, </a:t>
            </a:r>
            <a:r>
              <a:rPr lang="de-DE" sz="2000" dirty="0" err="1" smtClean="0"/>
              <a:t>AOMpers</a:t>
            </a:r>
            <a:r>
              <a:rPr lang="de-DE" sz="2000" dirty="0" smtClean="0"/>
              <a:t>.</a:t>
            </a:r>
            <a:endParaRPr lang="de-D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 smtClean="0"/>
              <a:t>Firma Bioabfallverwertung Heidekreis GmbH, 20.09.2023, 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 smtClean="0"/>
              <a:t>Firma ALBA Niedersachsen-Anhalt GmbH, 21.02.2024, 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 smtClean="0"/>
              <a:t>Firma Krebs Brüggen Sekundärrohstoffe GmbH &amp; Co. KG, 03.04.2024, OM</a:t>
            </a:r>
            <a:endParaRPr lang="de-D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 smtClean="0"/>
              <a:t>Firma AWS Abfallwirtschaftsgesellschaft Landkreis Schaumburg mbH, 05.06.2024, OM</a:t>
            </a:r>
            <a:endParaRPr lang="de-D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 smtClean="0"/>
              <a:t>Landkreis Rotenburg (</a:t>
            </a:r>
            <a:r>
              <a:rPr lang="de-DE" sz="2000" dirty="0" err="1" smtClean="0"/>
              <a:t>Wümme</a:t>
            </a:r>
            <a:r>
              <a:rPr lang="de-DE" sz="2000" dirty="0" smtClean="0"/>
              <a:t>), Abfallwirtschaftsbetrieb, 05.06.2024, OM</a:t>
            </a:r>
            <a:endParaRPr lang="de-D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/>
              <a:t>Herr </a:t>
            </a:r>
            <a:r>
              <a:rPr lang="de-DE" sz="2000" dirty="0" smtClean="0"/>
              <a:t>Kai Conrads, 07.06.2024, </a:t>
            </a:r>
            <a:r>
              <a:rPr lang="de-DE" sz="2000" dirty="0" err="1"/>
              <a:t>AOMpers</a:t>
            </a:r>
            <a:r>
              <a:rPr lang="de-DE" sz="20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657F56-3AB6-BBCF-EE0C-3F44C06A6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  <a:p>
            <a:pPr>
              <a:defRPr/>
            </a:pPr>
            <a:fld id="{8E1686BC-D8FC-4A7F-9387-8A46802776A4}" type="slidenum">
              <a:rPr lang="de-DE" smtClean="0"/>
              <a:pPr>
                <a:defRPr/>
              </a:pPr>
              <a:t>66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TOP 7 Möglichkeit der Kurzvorstellung</a:t>
            </a:r>
          </a:p>
        </p:txBody>
      </p:sp>
    </p:spTree>
    <p:extLst>
      <p:ext uri="{BB962C8B-B14F-4D97-AF65-F5344CB8AC3E}">
        <p14:creationId xmlns:p14="http://schemas.microsoft.com/office/powerpoint/2010/main" val="18576042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67</a:t>
            </a:fld>
            <a:endParaRPr lang="de-DE" altLang="de-DE" sz="14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TOP 8 Verschiedenes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42925" marR="387985" lvl="0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Begrüßung</a:t>
            </a:r>
            <a:r>
              <a:rPr lang="de-DE" sz="2000" dirty="0">
                <a:ea typeface="Times New Roman"/>
                <a:cs typeface="Times New Roman"/>
              </a:rPr>
              <a:t>, Genehmigung der Tagesordnung </a:t>
            </a:r>
            <a:r>
              <a:rPr lang="de-DE" sz="2000" dirty="0" smtClean="0">
                <a:ea typeface="Times New Roman"/>
                <a:cs typeface="Times New Roman"/>
              </a:rPr>
              <a:t>und </a:t>
            </a:r>
            <a:br>
              <a:rPr lang="de-DE" sz="2000" dirty="0" smtClean="0">
                <a:ea typeface="Times New Roman"/>
                <a:cs typeface="Times New Roman"/>
              </a:rPr>
            </a:br>
            <a:r>
              <a:rPr lang="de-DE" sz="2000" dirty="0" smtClean="0">
                <a:ea typeface="Times New Roman"/>
                <a:cs typeface="Times New Roman"/>
              </a:rPr>
              <a:t>Feststellung der Beschlussfähigkeit</a:t>
            </a:r>
          </a:p>
          <a:p>
            <a:pPr marL="542925" marR="387985" lvl="0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err="1">
                <a:cs typeface="Times New Roman"/>
              </a:rPr>
              <a:t>D</a:t>
            </a:r>
            <a:r>
              <a:rPr lang="de-DE" sz="2000" dirty="0" err="1"/>
              <a:t>urchsprache</a:t>
            </a:r>
            <a:r>
              <a:rPr lang="de-DE" sz="2000" dirty="0"/>
              <a:t> und Genehmigung des Protokolls über die </a:t>
            </a:r>
            <a:br>
              <a:rPr lang="de-DE" sz="2000" dirty="0"/>
            </a:br>
            <a:r>
              <a:rPr lang="de-DE" sz="2000" dirty="0"/>
              <a:t>35. Mitgliederversammlung des VHE-Nord am 15.06.2023</a:t>
            </a:r>
          </a:p>
          <a:p>
            <a:pPr marL="542925" marR="387985" lvl="0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Berichtspunkte</a:t>
            </a:r>
          </a:p>
          <a:p>
            <a:pPr marL="542925" marR="387985" lvl="0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Haushaltsabschluss 2023</a:t>
            </a:r>
          </a:p>
          <a:p>
            <a:pPr marL="542925" marR="387985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Laufendes </a:t>
            </a:r>
            <a:r>
              <a:rPr lang="de-DE" sz="2000" dirty="0">
                <a:ea typeface="Times New Roman"/>
                <a:cs typeface="Times New Roman"/>
              </a:rPr>
              <a:t>Wirtschaftsjahr und Haushaltsplan </a:t>
            </a:r>
            <a:r>
              <a:rPr lang="de-DE" sz="2000" dirty="0" smtClean="0">
                <a:ea typeface="Times New Roman"/>
                <a:cs typeface="Times New Roman"/>
              </a:rPr>
              <a:t>2025 </a:t>
            </a:r>
          </a:p>
          <a:p>
            <a:pPr marL="542925" marR="387985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Personalien</a:t>
            </a:r>
          </a:p>
          <a:p>
            <a:pPr marL="542925" marR="387985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>
                <a:ea typeface="Times New Roman"/>
                <a:cs typeface="Times New Roman"/>
              </a:rPr>
              <a:t>Möglichkeit der Kurzvorstellung neuer </a:t>
            </a:r>
            <a:r>
              <a:rPr lang="de-DE" sz="2000" dirty="0" smtClean="0">
                <a:ea typeface="Times New Roman"/>
                <a:cs typeface="Times New Roman"/>
              </a:rPr>
              <a:t>Mitgliedsbetriebe</a:t>
            </a:r>
          </a:p>
          <a:p>
            <a:pPr marL="542925" marR="387985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b="1" dirty="0" smtClean="0">
                <a:ea typeface="Times New Roman"/>
                <a:cs typeface="Times New Roman"/>
              </a:rPr>
              <a:t>Verschiedenes</a:t>
            </a:r>
          </a:p>
          <a:p>
            <a:pPr marL="542925" marR="387985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Termine 	</a:t>
            </a:r>
            <a:r>
              <a:rPr lang="de-DE" sz="1800" b="1" dirty="0" smtClean="0">
                <a:ea typeface="Times New Roman"/>
                <a:cs typeface="Times New Roman"/>
              </a:rPr>
              <a:t>	</a:t>
            </a:r>
            <a:r>
              <a:rPr lang="de-DE" sz="1800" i="1" dirty="0"/>
              <a:t> </a:t>
            </a:r>
            <a:endParaRPr lang="de-DE" sz="1800" b="1" i="1" dirty="0">
              <a:ea typeface="Times New Roman"/>
              <a:cs typeface="Times New Roman"/>
            </a:endParaRPr>
          </a:p>
          <a:p>
            <a:pPr marL="0" marR="387985" indent="0" algn="ctr">
              <a:spcBef>
                <a:spcPts val="800"/>
              </a:spcBef>
              <a:spcAft>
                <a:spcPts val="0"/>
              </a:spcAft>
            </a:pPr>
            <a:r>
              <a:rPr lang="de-DE" sz="1800" b="1" dirty="0" smtClean="0">
                <a:ea typeface="Times New Roman"/>
                <a:cs typeface="Times New Roman"/>
              </a:rPr>
              <a:t>	</a:t>
            </a:r>
          </a:p>
          <a:p>
            <a:pPr marL="0" marR="387985" indent="0">
              <a:spcBef>
                <a:spcPts val="800"/>
              </a:spcBef>
              <a:spcAft>
                <a:spcPts val="0"/>
              </a:spcAft>
            </a:pPr>
            <a:endParaRPr 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37940511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7777163" cy="504825"/>
          </a:xfrm>
        </p:spPr>
        <p:txBody>
          <a:bodyPr/>
          <a:lstStyle/>
          <a:p>
            <a:pPr eaLnBrk="1" hangingPunct="1"/>
            <a:r>
              <a:rPr lang="de-DE" dirty="0" smtClean="0"/>
              <a:t>TOP </a:t>
            </a:r>
            <a:r>
              <a:rPr lang="de-DE" dirty="0"/>
              <a:t>8</a:t>
            </a:r>
            <a:r>
              <a:rPr lang="de-DE" dirty="0" smtClean="0"/>
              <a:t> Verschiedenes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67544" y="1052736"/>
            <a:ext cx="770485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 smtClean="0"/>
              <a:t>Hinweis auf 2025: </a:t>
            </a:r>
            <a:br>
              <a:rPr lang="de-DE" sz="2000" b="1" dirty="0" smtClean="0"/>
            </a:br>
            <a:r>
              <a:rPr lang="de-DE" sz="2000" b="1" dirty="0" smtClean="0"/>
              <a:t>Da hat der VHE-Nord e.V. </a:t>
            </a:r>
            <a:r>
              <a:rPr lang="de-DE" sz="2800" b="1" dirty="0" smtClean="0">
                <a:solidFill>
                  <a:srgbClr val="FF0000"/>
                </a:solidFill>
              </a:rPr>
              <a:t>30ten Geburtstag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Vorschläge für Tagungsort, Tagungsthemen und Rahmenprogramm sind willkommen 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algn="ctr"/>
            <a:r>
              <a:rPr lang="de-DE" sz="2000" b="1" dirty="0" smtClean="0"/>
              <a:t>???</a:t>
            </a:r>
            <a:endParaRPr lang="de-DE" sz="2000" b="1" dirty="0"/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68</a:t>
            </a:fld>
            <a:endParaRPr lang="de-DE" altLang="de-DE" sz="1400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99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69</a:t>
            </a:fld>
            <a:endParaRPr lang="de-DE" altLang="de-DE" sz="14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TOP 9 Termine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42925" marR="387985" lvl="0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Begrüßung</a:t>
            </a:r>
            <a:r>
              <a:rPr lang="de-DE" sz="2000" dirty="0">
                <a:ea typeface="Times New Roman"/>
                <a:cs typeface="Times New Roman"/>
              </a:rPr>
              <a:t>, Genehmigung der Tagesordnung </a:t>
            </a:r>
            <a:r>
              <a:rPr lang="de-DE" sz="2000" dirty="0" smtClean="0">
                <a:ea typeface="Times New Roman"/>
                <a:cs typeface="Times New Roman"/>
              </a:rPr>
              <a:t>und </a:t>
            </a:r>
            <a:br>
              <a:rPr lang="de-DE" sz="2000" dirty="0" smtClean="0">
                <a:ea typeface="Times New Roman"/>
                <a:cs typeface="Times New Roman"/>
              </a:rPr>
            </a:br>
            <a:r>
              <a:rPr lang="de-DE" sz="2000" dirty="0" smtClean="0">
                <a:ea typeface="Times New Roman"/>
                <a:cs typeface="Times New Roman"/>
              </a:rPr>
              <a:t>Feststellung der Beschlussfähigkeit</a:t>
            </a:r>
          </a:p>
          <a:p>
            <a:pPr marL="542925" marR="387985" lvl="0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err="1">
                <a:cs typeface="Times New Roman"/>
              </a:rPr>
              <a:t>D</a:t>
            </a:r>
            <a:r>
              <a:rPr lang="de-DE" sz="2000" dirty="0" err="1"/>
              <a:t>urchsprache</a:t>
            </a:r>
            <a:r>
              <a:rPr lang="de-DE" sz="2000" dirty="0"/>
              <a:t> und Genehmigung des Protokolls über die </a:t>
            </a:r>
            <a:br>
              <a:rPr lang="de-DE" sz="2000" dirty="0"/>
            </a:br>
            <a:r>
              <a:rPr lang="de-DE" sz="2000" dirty="0"/>
              <a:t>35. Mitgliederversammlung des VHE-Nord am 15.06.2023</a:t>
            </a:r>
          </a:p>
          <a:p>
            <a:pPr marL="542925" marR="387985" lvl="0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Berichtspunkte</a:t>
            </a:r>
          </a:p>
          <a:p>
            <a:pPr marL="542925" marR="387985" lvl="0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Haushaltsabschluss 2023</a:t>
            </a:r>
          </a:p>
          <a:p>
            <a:pPr marL="542925" marR="387985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Laufendes </a:t>
            </a:r>
            <a:r>
              <a:rPr lang="de-DE" sz="2000" dirty="0">
                <a:ea typeface="Times New Roman"/>
                <a:cs typeface="Times New Roman"/>
              </a:rPr>
              <a:t>Wirtschaftsjahr und Haushaltsplan </a:t>
            </a:r>
            <a:r>
              <a:rPr lang="de-DE" sz="2000" dirty="0" smtClean="0">
                <a:ea typeface="Times New Roman"/>
                <a:cs typeface="Times New Roman"/>
              </a:rPr>
              <a:t>2025 </a:t>
            </a:r>
          </a:p>
          <a:p>
            <a:pPr marL="542925" marR="387985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Personalien</a:t>
            </a:r>
          </a:p>
          <a:p>
            <a:pPr marL="542925" marR="387985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>
                <a:ea typeface="Times New Roman"/>
                <a:cs typeface="Times New Roman"/>
              </a:rPr>
              <a:t>Möglichkeit der Kurzvorstellung neuer </a:t>
            </a:r>
            <a:r>
              <a:rPr lang="de-DE" sz="2000" dirty="0" smtClean="0">
                <a:ea typeface="Times New Roman"/>
                <a:cs typeface="Times New Roman"/>
              </a:rPr>
              <a:t>Mitgliedsbetriebe</a:t>
            </a:r>
          </a:p>
          <a:p>
            <a:pPr marL="542925" marR="387985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dirty="0" smtClean="0">
                <a:ea typeface="Times New Roman"/>
                <a:cs typeface="Times New Roman"/>
              </a:rPr>
              <a:t>Verschiedenes</a:t>
            </a:r>
          </a:p>
          <a:p>
            <a:pPr marL="542925" marR="387985" indent="-542925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b="1" dirty="0" smtClean="0">
                <a:ea typeface="Times New Roman"/>
                <a:cs typeface="Times New Roman"/>
              </a:rPr>
              <a:t>Termine</a:t>
            </a:r>
            <a:r>
              <a:rPr lang="de-DE" sz="2000" dirty="0" smtClean="0">
                <a:ea typeface="Times New Roman"/>
                <a:cs typeface="Times New Roman"/>
              </a:rPr>
              <a:t> 	</a:t>
            </a:r>
            <a:r>
              <a:rPr lang="de-DE" sz="1800" b="1" dirty="0" smtClean="0">
                <a:ea typeface="Times New Roman"/>
                <a:cs typeface="Times New Roman"/>
              </a:rPr>
              <a:t>	</a:t>
            </a:r>
            <a:r>
              <a:rPr lang="de-DE" sz="1800" i="1" dirty="0"/>
              <a:t> </a:t>
            </a:r>
            <a:endParaRPr lang="de-DE" sz="1800" b="1" i="1" dirty="0">
              <a:ea typeface="Times New Roman"/>
              <a:cs typeface="Times New Roman"/>
            </a:endParaRPr>
          </a:p>
          <a:p>
            <a:pPr marL="0" marR="387985" indent="0" algn="ctr">
              <a:spcBef>
                <a:spcPts val="800"/>
              </a:spcBef>
              <a:spcAft>
                <a:spcPts val="0"/>
              </a:spcAft>
            </a:pPr>
            <a:r>
              <a:rPr lang="de-DE" sz="1800" b="1" dirty="0" smtClean="0">
                <a:ea typeface="Times New Roman"/>
                <a:cs typeface="Times New Roman"/>
              </a:rPr>
              <a:t>	</a:t>
            </a:r>
          </a:p>
          <a:p>
            <a:pPr marL="0" marR="387985" indent="0">
              <a:spcBef>
                <a:spcPts val="800"/>
              </a:spcBef>
              <a:spcAft>
                <a:spcPts val="0"/>
              </a:spcAft>
            </a:pPr>
            <a:endParaRPr 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9907862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7076380" cy="504825"/>
          </a:xfrm>
        </p:spPr>
        <p:txBody>
          <a:bodyPr/>
          <a:lstStyle/>
          <a:p>
            <a:pPr eaLnBrk="1" hangingPunct="1"/>
            <a:r>
              <a:rPr lang="de-DE" dirty="0" smtClean="0"/>
              <a:t>TOP 3.1: Bericht des Vorstands (II)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070020"/>
            <a:ext cx="8496944" cy="5165431"/>
          </a:xfrm>
        </p:spPr>
        <p:txBody>
          <a:bodyPr/>
          <a:lstStyle/>
          <a:p>
            <a:pPr marL="0" indent="0">
              <a:spcBef>
                <a:spcPts val="400"/>
              </a:spcBef>
              <a:spcAft>
                <a:spcPts val="0"/>
              </a:spcAft>
              <a:tabLst>
                <a:tab pos="1978025" algn="l"/>
              </a:tabLst>
            </a:pPr>
            <a:endParaRPr lang="de-DE" sz="2000" dirty="0" smtClean="0"/>
          </a:p>
          <a:p>
            <a:pPr marL="0" indent="0">
              <a:spcBef>
                <a:spcPts val="400"/>
              </a:spcBef>
              <a:spcAft>
                <a:spcPts val="0"/>
              </a:spcAft>
              <a:tabLst>
                <a:tab pos="1978025" algn="l"/>
              </a:tabLst>
            </a:pPr>
            <a:r>
              <a:rPr lang="de-DE" sz="2000" dirty="0"/>
              <a:t>Inhalte der Vorstandssitzungen waren im Wesentlichen folgende Themen:</a:t>
            </a:r>
          </a:p>
          <a:p>
            <a:pPr eaLnBrk="1" hangingPunct="1">
              <a:lnSpc>
                <a:spcPct val="85000"/>
              </a:lnSpc>
              <a:spcBef>
                <a:spcPts val="1200"/>
              </a:spcBef>
              <a:buClr>
                <a:schemeClr val="bg2"/>
              </a:buClr>
              <a:buSzPct val="140000"/>
              <a:buFont typeface="Wingdings" panose="05000000000000000000" pitchFamily="2" charset="2"/>
              <a:buChar char="Ø"/>
              <a:defRPr/>
            </a:pPr>
            <a:r>
              <a:rPr lang="de-DE" sz="2000" b="1" dirty="0">
                <a:cs typeface="Times New Roman" pitchFamily="18" charset="0"/>
              </a:rPr>
              <a:t>Allgemeine Vorgänge in der Geschäftsstelle </a:t>
            </a:r>
            <a:r>
              <a:rPr lang="de-DE" sz="2000" dirty="0">
                <a:cs typeface="Times New Roman" pitchFamily="18" charset="0"/>
              </a:rPr>
              <a:t>(u.a. </a:t>
            </a:r>
            <a:r>
              <a:rPr lang="de-DE" sz="2000" dirty="0" smtClean="0">
                <a:cs typeface="Times New Roman" pitchFamily="18" charset="0"/>
              </a:rPr>
              <a:t>Qualitäts-betreuung</a:t>
            </a:r>
            <a:r>
              <a:rPr lang="de-DE" sz="2000" dirty="0">
                <a:cs typeface="Times New Roman" pitchFamily="18" charset="0"/>
              </a:rPr>
              <a:t>, </a:t>
            </a:r>
            <a:r>
              <a:rPr lang="de-DE" sz="2000" dirty="0" smtClean="0">
                <a:cs typeface="Times New Roman" pitchFamily="18" charset="0"/>
              </a:rPr>
              <a:t>Finanzstatus)</a:t>
            </a:r>
            <a:endParaRPr lang="de-DE" sz="2000" dirty="0">
              <a:cs typeface="Times New Roman" pitchFamily="18" charset="0"/>
            </a:endParaRPr>
          </a:p>
          <a:p>
            <a:pPr eaLnBrk="1" hangingPunct="1">
              <a:lnSpc>
                <a:spcPct val="85000"/>
              </a:lnSpc>
              <a:spcBef>
                <a:spcPts val="1200"/>
              </a:spcBef>
              <a:buClr>
                <a:schemeClr val="bg2"/>
              </a:buClr>
              <a:buSzPct val="140000"/>
              <a:buFont typeface="Wingdings" panose="05000000000000000000" pitchFamily="2" charset="2"/>
              <a:buChar char="Ø"/>
              <a:defRPr/>
            </a:pPr>
            <a:r>
              <a:rPr lang="de-DE" sz="2000" b="1" dirty="0" smtClean="0">
                <a:cs typeface="Times New Roman" pitchFamily="18" charset="0"/>
              </a:rPr>
              <a:t>Aktivitäten </a:t>
            </a:r>
            <a:r>
              <a:rPr lang="de-DE" sz="2000" b="1" dirty="0">
                <a:cs typeface="Times New Roman" pitchFamily="18" charset="0"/>
              </a:rPr>
              <a:t>der Arbeitskreise </a:t>
            </a:r>
            <a:r>
              <a:rPr lang="de-DE" sz="2000" b="1" dirty="0" smtClean="0">
                <a:cs typeface="Times New Roman" pitchFamily="18" charset="0"/>
              </a:rPr>
              <a:t>(TOP 3.2)</a:t>
            </a:r>
          </a:p>
          <a:p>
            <a:pPr eaLnBrk="1" hangingPunct="1">
              <a:lnSpc>
                <a:spcPct val="85000"/>
              </a:lnSpc>
              <a:spcBef>
                <a:spcPts val="1200"/>
              </a:spcBef>
              <a:buClr>
                <a:schemeClr val="bg2"/>
              </a:buClr>
              <a:buSzPct val="140000"/>
              <a:buFont typeface="Wingdings" panose="05000000000000000000" pitchFamily="2" charset="2"/>
              <a:buChar char="Ø"/>
              <a:defRPr/>
            </a:pPr>
            <a:r>
              <a:rPr lang="de-DE" sz="2000" b="1" dirty="0">
                <a:cs typeface="Times New Roman" pitchFamily="18" charset="0"/>
              </a:rPr>
              <a:t>Aktivitäten der </a:t>
            </a:r>
            <a:r>
              <a:rPr lang="de-DE" sz="2000" b="1" dirty="0" smtClean="0">
                <a:cs typeface="Times New Roman" pitchFamily="18" charset="0"/>
              </a:rPr>
              <a:t>BGK (TOP 3.3)</a:t>
            </a:r>
          </a:p>
          <a:p>
            <a:pPr eaLnBrk="1" hangingPunct="1">
              <a:lnSpc>
                <a:spcPct val="85000"/>
              </a:lnSpc>
              <a:spcBef>
                <a:spcPts val="1200"/>
              </a:spcBef>
              <a:buClr>
                <a:schemeClr val="bg2"/>
              </a:buClr>
              <a:buSzPct val="140000"/>
              <a:buFont typeface="Wingdings" panose="05000000000000000000" pitchFamily="2" charset="2"/>
              <a:buChar char="Ø"/>
              <a:defRPr/>
            </a:pPr>
            <a:r>
              <a:rPr lang="de-DE" sz="2000" b="1" dirty="0" smtClean="0">
                <a:cs typeface="Times New Roman" pitchFamily="18" charset="0"/>
              </a:rPr>
              <a:t>Mitgliederversammlung 2023 (Resümee und Finanzen)</a:t>
            </a:r>
          </a:p>
          <a:p>
            <a:pPr marL="628650" indent="-274638" eaLnBrk="1" hangingPunct="1">
              <a:lnSpc>
                <a:spcPct val="85000"/>
              </a:lnSpc>
              <a:spcBef>
                <a:spcPts val="1200"/>
              </a:spcBef>
              <a:buClr>
                <a:schemeClr val="bg2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cs typeface="Times New Roman" pitchFamily="18" charset="0"/>
              </a:rPr>
              <a:t>sehr schönes </a:t>
            </a:r>
            <a:r>
              <a:rPr lang="de-DE" sz="2000" dirty="0" smtClean="0">
                <a:cs typeface="Times New Roman" pitchFamily="18" charset="0"/>
              </a:rPr>
              <a:t>Ambiente, </a:t>
            </a:r>
            <a:r>
              <a:rPr lang="de-DE" sz="2000" dirty="0">
                <a:cs typeface="Times New Roman" pitchFamily="18" charset="0"/>
              </a:rPr>
              <a:t>guter Ablauf und </a:t>
            </a:r>
            <a:r>
              <a:rPr lang="de-DE" sz="2000" dirty="0" smtClean="0">
                <a:cs typeface="Times New Roman" pitchFamily="18" charset="0"/>
              </a:rPr>
              <a:t>gute Zusammenarbeit </a:t>
            </a:r>
            <a:r>
              <a:rPr lang="de-DE" sz="2000" dirty="0">
                <a:cs typeface="Times New Roman" pitchFamily="18" charset="0"/>
              </a:rPr>
              <a:t>mit dem </a:t>
            </a:r>
            <a:r>
              <a:rPr lang="de-DE" sz="2000" dirty="0" smtClean="0">
                <a:cs typeface="Times New Roman" pitchFamily="18" charset="0"/>
              </a:rPr>
              <a:t>Hotel</a:t>
            </a:r>
          </a:p>
          <a:p>
            <a:pPr marL="628650" indent="-274638" eaLnBrk="1" hangingPunct="1">
              <a:lnSpc>
                <a:spcPct val="85000"/>
              </a:lnSpc>
              <a:spcBef>
                <a:spcPts val="600"/>
              </a:spcBef>
              <a:buClr>
                <a:schemeClr val="bg2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de-DE" sz="2000" dirty="0" smtClean="0">
                <a:cs typeface="Times New Roman" pitchFamily="18" charset="0"/>
              </a:rPr>
              <a:t>sehr positive </a:t>
            </a:r>
            <a:r>
              <a:rPr lang="de-DE" sz="2000" dirty="0">
                <a:cs typeface="Times New Roman" pitchFamily="18" charset="0"/>
              </a:rPr>
              <a:t>Rückmeldungen von Teilnehmern und von den Referenten der  </a:t>
            </a:r>
            <a:r>
              <a:rPr lang="de-DE" sz="2000" dirty="0" smtClean="0">
                <a:cs typeface="Times New Roman" pitchFamily="18" charset="0"/>
              </a:rPr>
              <a:t>Fachtagung</a:t>
            </a:r>
          </a:p>
          <a:p>
            <a:pPr marL="628650" indent="-274638" eaLnBrk="1" hangingPunct="1">
              <a:lnSpc>
                <a:spcPct val="85000"/>
              </a:lnSpc>
              <a:spcBef>
                <a:spcPts val="600"/>
              </a:spcBef>
              <a:buClr>
                <a:schemeClr val="bg2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de-DE" sz="2000" dirty="0" smtClean="0">
                <a:cs typeface="Times New Roman" pitchFamily="18" charset="0"/>
              </a:rPr>
              <a:t>Finanzen </a:t>
            </a:r>
            <a:r>
              <a:rPr lang="de-DE" sz="2000" dirty="0">
                <a:cs typeface="Times New Roman" pitchFamily="18" charset="0"/>
              </a:rPr>
              <a:t>im </a:t>
            </a:r>
            <a:r>
              <a:rPr lang="de-DE" sz="2000" u="sng" dirty="0">
                <a:cs typeface="Times New Roman" pitchFamily="18" charset="0"/>
              </a:rPr>
              <a:t>Gesamt</a:t>
            </a:r>
            <a:r>
              <a:rPr lang="de-DE" sz="2000" dirty="0">
                <a:cs typeface="Times New Roman" pitchFamily="18" charset="0"/>
              </a:rPr>
              <a:t>ergebnis </a:t>
            </a:r>
            <a:r>
              <a:rPr lang="de-DE" sz="2000" dirty="0" smtClean="0">
                <a:cs typeface="Times New Roman" pitchFamily="18" charset="0"/>
              </a:rPr>
              <a:t>zwar wie in früheren Jahren negativ, aber im Verhältnis zu den Vorjahren günstiger</a:t>
            </a:r>
            <a:endParaRPr lang="de-DE" sz="2000" b="1" dirty="0" smtClean="0">
              <a:cs typeface="Times New Roman" pitchFamily="18" charset="0"/>
            </a:endParaRPr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de-DE" altLang="de-DE" sz="1400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56744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7777163" cy="504825"/>
          </a:xfrm>
        </p:spPr>
        <p:txBody>
          <a:bodyPr/>
          <a:lstStyle/>
          <a:p>
            <a:pPr eaLnBrk="1" hangingPunct="1"/>
            <a:r>
              <a:rPr lang="de-DE" dirty="0" smtClean="0"/>
              <a:t>TOP 9 Termine (I) als Auswahl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03213" y="1052513"/>
            <a:ext cx="8661400" cy="5113337"/>
          </a:xfrm>
        </p:spPr>
        <p:txBody>
          <a:bodyPr/>
          <a:lstStyle/>
          <a:p>
            <a:pPr marL="0" indent="0" eaLnBrk="1" hangingPunct="1">
              <a:lnSpc>
                <a:spcPct val="85000"/>
              </a:lnSpc>
              <a:spcBef>
                <a:spcPct val="50000"/>
              </a:spcBef>
              <a:buClr>
                <a:schemeClr val="bg2"/>
              </a:buClr>
              <a:buSzPct val="140000"/>
            </a:pPr>
            <a:endParaRPr lang="de-DE" sz="1800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5000"/>
              </a:lnSpc>
              <a:spcBef>
                <a:spcPct val="50000"/>
              </a:spcBef>
              <a:buClr>
                <a:schemeClr val="bg2"/>
              </a:buClr>
              <a:buSzPct val="140000"/>
            </a:pPr>
            <a:endParaRPr lang="de-DE" sz="1800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5000"/>
              </a:lnSpc>
              <a:spcBef>
                <a:spcPct val="50000"/>
              </a:spcBef>
              <a:buClr>
                <a:schemeClr val="bg2"/>
              </a:buClr>
              <a:buSzPct val="140000"/>
            </a:pPr>
            <a:endParaRPr lang="de-DE" sz="1800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5000"/>
              </a:lnSpc>
              <a:spcBef>
                <a:spcPct val="50000"/>
              </a:spcBef>
              <a:buClr>
                <a:schemeClr val="bg2"/>
              </a:buClr>
              <a:buSzPct val="140000"/>
            </a:pPr>
            <a:endParaRPr lang="de-DE" sz="1800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5000"/>
              </a:lnSpc>
              <a:spcBef>
                <a:spcPct val="50000"/>
              </a:spcBef>
              <a:buClr>
                <a:schemeClr val="bg2"/>
              </a:buClr>
              <a:buSzPct val="140000"/>
            </a:pPr>
            <a:endParaRPr lang="de-DE" sz="1800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5000"/>
              </a:lnSpc>
              <a:spcBef>
                <a:spcPct val="50000"/>
              </a:spcBef>
              <a:buClr>
                <a:schemeClr val="bg2"/>
              </a:buClr>
              <a:buSzPct val="140000"/>
            </a:pPr>
            <a:endParaRPr lang="de-DE" sz="1800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5000"/>
              </a:lnSpc>
              <a:spcBef>
                <a:spcPct val="50000"/>
              </a:spcBef>
              <a:buClr>
                <a:schemeClr val="bg2"/>
              </a:buClr>
              <a:buSzPct val="140000"/>
            </a:pPr>
            <a:r>
              <a:rPr lang="de-DE" sz="1800" dirty="0" smtClean="0">
                <a:cs typeface="Times New Roman" pitchFamily="18" charset="0"/>
              </a:rPr>
              <a:t/>
            </a:r>
            <a:br>
              <a:rPr lang="de-DE" sz="1800" dirty="0" smtClean="0">
                <a:cs typeface="Times New Roman" pitchFamily="18" charset="0"/>
              </a:rPr>
            </a:br>
            <a:endParaRPr lang="de-DE" sz="1800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5000"/>
              </a:lnSpc>
              <a:spcBef>
                <a:spcPct val="50000"/>
              </a:spcBef>
              <a:buClr>
                <a:schemeClr val="bg2"/>
              </a:buClr>
              <a:buSzPct val="140000"/>
            </a:pPr>
            <a:r>
              <a:rPr lang="de-DE" sz="1800" dirty="0" smtClean="0">
                <a:cs typeface="Times New Roman" pitchFamily="18" charset="0"/>
              </a:rPr>
              <a:t/>
            </a:r>
            <a:br>
              <a:rPr lang="de-DE" sz="1800" dirty="0" smtClean="0">
                <a:cs typeface="Times New Roman" pitchFamily="18" charset="0"/>
              </a:rPr>
            </a:br>
            <a:endParaRPr lang="de-DE" sz="1800" b="1" dirty="0" smtClean="0">
              <a:solidFill>
                <a:schemeClr val="bg2"/>
              </a:solidFill>
              <a:cs typeface="Times New Roman" pitchFamily="18" charset="0"/>
            </a:endParaRPr>
          </a:p>
          <a:p>
            <a:pPr marL="0" indent="0" eaLnBrk="1" hangingPunct="1"/>
            <a:endParaRPr lang="de-DE" sz="1800" dirty="0" smtClean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847508"/>
              </p:ext>
            </p:extLst>
          </p:nvPr>
        </p:nvGraphicFramePr>
        <p:xfrm>
          <a:off x="303213" y="1200013"/>
          <a:ext cx="8496944" cy="4985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2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5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11.-13.06.2024</a:t>
                      </a:r>
                      <a:endParaRPr lang="de-DE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DLG-</a:t>
                      </a:r>
                      <a:r>
                        <a:rPr lang="de-DE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Feldtage</a:t>
                      </a:r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auf Gut </a:t>
                      </a:r>
                      <a:r>
                        <a:rPr lang="de-DE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Brockhof</a:t>
                      </a:r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Erwitte</a:t>
                      </a:r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/Lippstadt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838449"/>
                  </a:ext>
                </a:extLst>
              </a:tr>
              <a:tr h="6792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27.06.2024</a:t>
                      </a:r>
                      <a:endParaRPr kumimoji="0" lang="de-DE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Getrennte Sammlung von Bio- und Grünabfällen in verdichteten Siedlungsbereichen in Nordrhein-Westfalen, LANUV NRW in Duisburg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328240"/>
                  </a:ext>
                </a:extLst>
              </a:tr>
              <a:tr h="6792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17.07.2024</a:t>
                      </a:r>
                      <a:endParaRPr kumimoji="0" lang="de-DE" sz="20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Tagung „Offene Plattform Bioabfall 2024“ im Innenministerium BW, Stuttgart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124172"/>
                  </a:ext>
                </a:extLst>
              </a:tr>
              <a:tr h="6792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18.09.2024</a:t>
                      </a:r>
                      <a:endParaRPr kumimoji="0" lang="de-DE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AK Recht Treffen mit Büro INTECUS in Hannover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2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Sept. 2024</a:t>
                      </a:r>
                      <a:endParaRPr kumimoji="0" lang="de-DE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Gemeinsame AK-Sitzung zu Nachhaltigkeits-berichterstattung, </a:t>
                      </a:r>
                      <a:r>
                        <a:rPr kumimoji="0" lang="de-DE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Datum und Ort </a:t>
                      </a:r>
                      <a:r>
                        <a:rPr kumimoji="0" lang="de-DE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noch offen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6941261"/>
                  </a:ext>
                </a:extLst>
              </a:tr>
              <a:tr h="6792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Oktober 2024</a:t>
                      </a:r>
                      <a:endParaRPr kumimoji="0" lang="de-DE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Gemeinsame AK-Sitzung, Schwerpunkt KRITIS, bei der AWG in </a:t>
                      </a:r>
                      <a:r>
                        <a:rPr kumimoji="0" lang="de-DE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Bassum</a:t>
                      </a:r>
                      <a:endParaRPr kumimoji="0" lang="de-DE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805482"/>
                  </a:ext>
                </a:extLst>
              </a:tr>
              <a:tr h="6792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07.-08.11.2024</a:t>
                      </a:r>
                      <a:endParaRPr lang="de-DE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BGK </a:t>
                      </a:r>
                      <a:r>
                        <a:rPr kumimoji="0" lang="de-DE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Humustag</a:t>
                      </a:r>
                      <a:r>
                        <a:rPr kumimoji="0" lang="de-DE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und Mitgliederversammlung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Münster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83927"/>
                  </a:ext>
                </a:extLst>
              </a:tr>
            </a:tbl>
          </a:graphicData>
        </a:graphic>
      </p:graphicFrame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70</a:t>
            </a:fld>
            <a:endParaRPr lang="de-DE" altLang="de-DE" sz="1400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03213" y="1052513"/>
            <a:ext cx="8661400" cy="5113337"/>
          </a:xfrm>
        </p:spPr>
        <p:txBody>
          <a:bodyPr/>
          <a:lstStyle/>
          <a:p>
            <a:pPr marL="0" indent="0" eaLnBrk="1" hangingPunct="1">
              <a:lnSpc>
                <a:spcPct val="85000"/>
              </a:lnSpc>
              <a:spcBef>
                <a:spcPct val="50000"/>
              </a:spcBef>
              <a:buClr>
                <a:schemeClr val="bg2"/>
              </a:buClr>
              <a:buSzPct val="140000"/>
            </a:pPr>
            <a:endParaRPr lang="de-DE" sz="1800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5000"/>
              </a:lnSpc>
              <a:spcBef>
                <a:spcPct val="50000"/>
              </a:spcBef>
              <a:buClr>
                <a:schemeClr val="bg2"/>
              </a:buClr>
              <a:buSzPct val="140000"/>
            </a:pPr>
            <a:endParaRPr lang="de-DE" sz="1800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5000"/>
              </a:lnSpc>
              <a:spcBef>
                <a:spcPct val="50000"/>
              </a:spcBef>
              <a:buClr>
                <a:schemeClr val="bg2"/>
              </a:buClr>
              <a:buSzPct val="140000"/>
            </a:pPr>
            <a:endParaRPr lang="de-DE" sz="1800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5000"/>
              </a:lnSpc>
              <a:spcBef>
                <a:spcPct val="50000"/>
              </a:spcBef>
              <a:buClr>
                <a:schemeClr val="bg2"/>
              </a:buClr>
              <a:buSzPct val="140000"/>
            </a:pPr>
            <a:endParaRPr lang="de-DE" sz="1800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5000"/>
              </a:lnSpc>
              <a:spcBef>
                <a:spcPct val="50000"/>
              </a:spcBef>
              <a:buClr>
                <a:schemeClr val="bg2"/>
              </a:buClr>
              <a:buSzPct val="140000"/>
            </a:pPr>
            <a:endParaRPr lang="de-DE" sz="1800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5000"/>
              </a:lnSpc>
              <a:spcBef>
                <a:spcPct val="50000"/>
              </a:spcBef>
              <a:buClr>
                <a:schemeClr val="bg2"/>
              </a:buClr>
              <a:buSzPct val="140000"/>
            </a:pPr>
            <a:endParaRPr lang="de-DE" sz="1800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5000"/>
              </a:lnSpc>
              <a:spcBef>
                <a:spcPct val="50000"/>
              </a:spcBef>
              <a:buClr>
                <a:schemeClr val="bg2"/>
              </a:buClr>
              <a:buSzPct val="140000"/>
            </a:pPr>
            <a:r>
              <a:rPr lang="de-DE" sz="1800" dirty="0" smtClean="0">
                <a:cs typeface="Times New Roman" pitchFamily="18" charset="0"/>
              </a:rPr>
              <a:t/>
            </a:r>
            <a:br>
              <a:rPr lang="de-DE" sz="1800" dirty="0" smtClean="0">
                <a:cs typeface="Times New Roman" pitchFamily="18" charset="0"/>
              </a:rPr>
            </a:br>
            <a:endParaRPr lang="de-DE" sz="1800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5000"/>
              </a:lnSpc>
              <a:spcBef>
                <a:spcPct val="50000"/>
              </a:spcBef>
              <a:buClr>
                <a:schemeClr val="bg2"/>
              </a:buClr>
              <a:buSzPct val="140000"/>
            </a:pPr>
            <a:r>
              <a:rPr lang="de-DE" sz="1800" dirty="0" smtClean="0">
                <a:cs typeface="Times New Roman" pitchFamily="18" charset="0"/>
              </a:rPr>
              <a:t/>
            </a:r>
            <a:br>
              <a:rPr lang="de-DE" sz="1800" dirty="0" smtClean="0">
                <a:cs typeface="Times New Roman" pitchFamily="18" charset="0"/>
              </a:rPr>
            </a:br>
            <a:endParaRPr lang="de-DE" sz="1800" b="1" dirty="0" smtClean="0">
              <a:solidFill>
                <a:schemeClr val="bg2"/>
              </a:solidFill>
              <a:cs typeface="Times New Roman" pitchFamily="18" charset="0"/>
            </a:endParaRPr>
          </a:p>
          <a:p>
            <a:pPr marL="0" indent="0" eaLnBrk="1" hangingPunct="1"/>
            <a:endParaRPr lang="de-DE" sz="1800" dirty="0" smtClean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417564"/>
              </p:ext>
            </p:extLst>
          </p:nvPr>
        </p:nvGraphicFramePr>
        <p:xfrm>
          <a:off x="339761" y="1268760"/>
          <a:ext cx="8496944" cy="3461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2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924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12.11.2024</a:t>
                      </a:r>
                      <a:endParaRPr lang="de-DE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Mitgliederversammlung der </a:t>
                      </a:r>
                      <a:r>
                        <a:rPr kumimoji="0" lang="de-DE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ggs</a:t>
                      </a:r>
                      <a:r>
                        <a:rPr kumimoji="0" lang="de-DE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e.V. (online)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299838"/>
                  </a:ext>
                </a:extLst>
              </a:tr>
              <a:tr h="6792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12.-15.11.2024</a:t>
                      </a:r>
                      <a:endParaRPr lang="de-DE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Eurotier</a:t>
                      </a:r>
                      <a:r>
                        <a:rPr kumimoji="0" lang="de-DE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und </a:t>
                      </a:r>
                      <a:r>
                        <a:rPr kumimoji="0" lang="de-DE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Energy</a:t>
                      </a:r>
                      <a:r>
                        <a:rPr kumimoji="0" lang="de-DE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Decentral</a:t>
                      </a:r>
                      <a:r>
                        <a:rPr kumimoji="0" lang="de-DE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in Hannover</a:t>
                      </a:r>
                      <a:endParaRPr lang="de-DE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429863"/>
                  </a:ext>
                </a:extLst>
              </a:tr>
              <a:tr h="6792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21.11.2024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IVG Branchentag Erden und Substrate (ehemals Dt. Torf- und </a:t>
                      </a:r>
                      <a:r>
                        <a:rPr kumimoji="0" lang="de-DE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Humustag</a:t>
                      </a:r>
                      <a:r>
                        <a:rPr kumimoji="0" lang="de-DE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in Bad Zwischenahn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95107"/>
                  </a:ext>
                </a:extLst>
              </a:tr>
              <a:tr h="6792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21.-22.11.2024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Mitgliederversammlung und Fachtagung der ASA e.V. in Berlin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5689724"/>
                  </a:ext>
                </a:extLst>
              </a:tr>
              <a:tr h="6792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26.-27.11.2024</a:t>
                      </a:r>
                      <a:endParaRPr kumimoji="0" lang="de-DE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16. Bad Hersfelder Biomasseforum in Bad Hersfeld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3085822"/>
                  </a:ext>
                </a:extLst>
              </a:tr>
            </a:tbl>
          </a:graphicData>
        </a:graphic>
      </p:graphicFrame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71</a:t>
            </a:fld>
            <a:endParaRPr lang="de-DE" altLang="de-DE" sz="1400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TOP 9 Termine (II) als Auswahl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830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913"/>
            <a:ext cx="7633022" cy="504825"/>
          </a:xfrm>
        </p:spPr>
        <p:txBody>
          <a:bodyPr/>
          <a:lstStyle/>
          <a:p>
            <a:pPr eaLnBrk="1" hangingPunct="1"/>
            <a:r>
              <a:rPr lang="de-DE" dirty="0" smtClean="0"/>
              <a:t>Weiterer organisatorischer Ablauf</a:t>
            </a:r>
          </a:p>
        </p:txBody>
      </p:sp>
      <p:sp>
        <p:nvSpPr>
          <p:cNvPr id="5" name="Rechteck 4"/>
          <p:cNvSpPr/>
          <p:nvPr/>
        </p:nvSpPr>
        <p:spPr>
          <a:xfrm>
            <a:off x="251520" y="4462066"/>
            <a:ext cx="762194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50" marR="0" lvl="0" algn="ctr" defTabSz="231775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2800" b="1" u="sng" baseline="0" dirty="0" smtClean="0">
                <a:solidFill>
                  <a:srgbClr val="FF0000"/>
                </a:solidFill>
              </a:rPr>
              <a:t>Oder:</a:t>
            </a:r>
          </a:p>
          <a:p>
            <a:pPr marL="895350" marR="0" lvl="0" algn="ctr" defTabSz="231775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2800" b="1" u="sng" dirty="0" smtClean="0">
                <a:solidFill>
                  <a:srgbClr val="FF0000"/>
                </a:solidFill>
              </a:rPr>
              <a:t>Gute Heimreise und</a:t>
            </a:r>
          </a:p>
          <a:p>
            <a:pPr marL="895350" marR="0" lvl="0" algn="ctr" defTabSz="231775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2800" b="1" u="sng" baseline="0" dirty="0" smtClean="0">
                <a:solidFill>
                  <a:srgbClr val="FF0000"/>
                </a:solidFill>
              </a:rPr>
              <a:t> auf ein Wiedersehen in 2025 !!!</a:t>
            </a:r>
            <a:endParaRPr kumimoji="0" lang="de-DE" sz="2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72</a:t>
            </a:fld>
            <a:endParaRPr lang="de-DE" altLang="de-DE" sz="1400" dirty="0"/>
          </a:p>
        </p:txBody>
      </p:sp>
      <p:sp>
        <p:nvSpPr>
          <p:cNvPr id="8" name="Inhaltsplatzhalter 1"/>
          <p:cNvSpPr>
            <a:spLocks noGrp="1"/>
          </p:cNvSpPr>
          <p:nvPr>
            <p:ph idx="1"/>
          </p:nvPr>
        </p:nvSpPr>
        <p:spPr>
          <a:xfrm>
            <a:off x="334609" y="1284356"/>
            <a:ext cx="8485863" cy="2864724"/>
          </a:xfrm>
        </p:spPr>
        <p:txBody>
          <a:bodyPr/>
          <a:lstStyle/>
          <a:p>
            <a:pPr marL="1879600" indent="-1879600" defTabSz="231775">
              <a:spcBef>
                <a:spcPts val="600"/>
              </a:spcBef>
              <a:spcAft>
                <a:spcPts val="600"/>
              </a:spcAft>
              <a:defRPr/>
            </a:pPr>
            <a:r>
              <a:rPr lang="de-DE" altLang="de-DE" sz="2000" b="1" u="sng" dirty="0" smtClean="0"/>
              <a:t>Tag </a:t>
            </a:r>
            <a:r>
              <a:rPr lang="de-DE" altLang="de-DE" sz="2000" b="1" u="sng" dirty="0"/>
              <a:t>2: </a:t>
            </a:r>
            <a:r>
              <a:rPr lang="de-DE" altLang="de-DE" sz="2000" b="1" u="sng" dirty="0" smtClean="0"/>
              <a:t>14. </a:t>
            </a:r>
            <a:r>
              <a:rPr lang="de-DE" altLang="de-DE" sz="2000" b="1" u="sng" dirty="0"/>
              <a:t>Juni </a:t>
            </a:r>
            <a:r>
              <a:rPr lang="de-DE" altLang="de-DE" sz="2000" b="1" u="sng" dirty="0" smtClean="0"/>
              <a:t>2024</a:t>
            </a:r>
            <a:endParaRPr lang="de-DE" altLang="de-DE" sz="2000" b="1" u="sng" dirty="0"/>
          </a:p>
          <a:p>
            <a:pPr marL="1879600" indent="-1879600" defTabSz="231775">
              <a:spcBef>
                <a:spcPts val="0"/>
              </a:spcBef>
              <a:spcAft>
                <a:spcPts val="0"/>
              </a:spcAft>
              <a:defRPr/>
            </a:pPr>
            <a:endParaRPr lang="de-DE" altLang="de-DE" sz="2000" b="1" u="sng" dirty="0"/>
          </a:p>
          <a:p>
            <a:pPr marL="1879600" indent="-1879600" defTabSz="231775">
              <a:spcBef>
                <a:spcPts val="800"/>
              </a:spcBef>
              <a:spcAft>
                <a:spcPts val="600"/>
              </a:spcAft>
              <a:defRPr/>
            </a:pPr>
            <a:r>
              <a:rPr lang="de-DE" sz="2000" dirty="0" smtClean="0"/>
              <a:t>Ca. 12:00 </a:t>
            </a:r>
            <a:r>
              <a:rPr lang="de-DE" sz="2000" dirty="0"/>
              <a:t>– </a:t>
            </a:r>
            <a:r>
              <a:rPr lang="de-DE" sz="2000" dirty="0" smtClean="0"/>
              <a:t>12:45 </a:t>
            </a:r>
            <a:r>
              <a:rPr lang="de-DE" sz="2000" dirty="0"/>
              <a:t>Uhr 	</a:t>
            </a:r>
            <a:r>
              <a:rPr lang="de-DE" sz="2000" dirty="0" smtClean="0"/>
              <a:t>Mittagsimbiss hier in der WUNDERINO Arena</a:t>
            </a:r>
            <a:endParaRPr lang="de-DE" sz="2000" dirty="0"/>
          </a:p>
          <a:p>
            <a:pPr marL="1879600" indent="-1879600" defTabSz="231775">
              <a:spcBef>
                <a:spcPts val="800"/>
              </a:spcBef>
              <a:spcAft>
                <a:spcPts val="600"/>
              </a:spcAft>
              <a:defRPr/>
            </a:pPr>
            <a:r>
              <a:rPr lang="de-DE" sz="2000" dirty="0"/>
              <a:t>Ab ca. 14:00 Uhr 				Ca. 2stündige Exkursion zur Besichtigung des</a:t>
            </a:r>
            <a:br>
              <a:rPr lang="de-DE" sz="2000" dirty="0"/>
            </a:br>
            <a:r>
              <a:rPr lang="de-DE" sz="2000" dirty="0"/>
              <a:t>				</a:t>
            </a:r>
            <a:r>
              <a:rPr lang="de-DE" sz="2000" dirty="0" err="1"/>
              <a:t>oar</a:t>
            </a:r>
            <a:r>
              <a:rPr lang="de-DE" sz="2000" dirty="0"/>
              <a:t> Humus- und Erdenwerkes </a:t>
            </a:r>
            <a:br>
              <a:rPr lang="de-DE" sz="2000" dirty="0"/>
            </a:br>
            <a:r>
              <a:rPr lang="de-DE" sz="2000" dirty="0"/>
              <a:t>				(Eigene Anfahrt, 20-25 min.)</a:t>
            </a:r>
          </a:p>
          <a:p>
            <a:pPr marL="1879600" indent="-1879600" defTabSz="231775">
              <a:spcBef>
                <a:spcPts val="800"/>
              </a:spcBef>
              <a:spcAft>
                <a:spcPts val="600"/>
              </a:spcAft>
              <a:defRPr/>
            </a:pPr>
            <a:r>
              <a:rPr lang="de-DE" sz="2000" dirty="0">
                <a:solidFill>
                  <a:srgbClr val="FF0000"/>
                </a:solidFill>
              </a:rPr>
              <a:t>					</a:t>
            </a:r>
            <a:r>
              <a:rPr lang="de-DE" sz="2000" b="1" u="sng" dirty="0">
                <a:solidFill>
                  <a:srgbClr val="FF0000"/>
                </a:solidFill>
              </a:rPr>
              <a:t>Adresse</a:t>
            </a:r>
            <a:r>
              <a:rPr lang="de-DE" sz="2000" b="1" dirty="0">
                <a:solidFill>
                  <a:srgbClr val="FF0000"/>
                </a:solidFill>
              </a:rPr>
              <a:t>: </a:t>
            </a:r>
            <a:r>
              <a:rPr lang="de-DE" sz="2000" dirty="0" err="1">
                <a:solidFill>
                  <a:srgbClr val="FF0000"/>
                </a:solidFill>
              </a:rPr>
              <a:t>oar</a:t>
            </a:r>
            <a:r>
              <a:rPr lang="de-DE" sz="2000" dirty="0">
                <a:solidFill>
                  <a:srgbClr val="FF0000"/>
                </a:solidFill>
              </a:rPr>
              <a:t> Humus- und Erdenwerk, </a:t>
            </a:r>
            <a:br>
              <a:rPr lang="de-DE" sz="2000" dirty="0">
                <a:solidFill>
                  <a:srgbClr val="FF0000"/>
                </a:solidFill>
              </a:rPr>
            </a:br>
            <a:r>
              <a:rPr lang="de-DE" sz="2000" dirty="0">
                <a:solidFill>
                  <a:srgbClr val="FF0000"/>
                </a:solidFill>
              </a:rPr>
              <a:t>				</a:t>
            </a:r>
            <a:r>
              <a:rPr lang="de-DE" sz="2000" dirty="0" err="1">
                <a:solidFill>
                  <a:srgbClr val="FF0000"/>
                </a:solidFill>
              </a:rPr>
              <a:t>Dehnhöft</a:t>
            </a:r>
            <a:r>
              <a:rPr lang="de-DE" sz="2000" dirty="0">
                <a:solidFill>
                  <a:srgbClr val="FF0000"/>
                </a:solidFill>
              </a:rPr>
              <a:t> 5, 24161 Altenholz</a:t>
            </a:r>
          </a:p>
          <a:p>
            <a:pPr marL="2060575" indent="-2060575">
              <a:defRPr/>
            </a:pPr>
            <a:endParaRPr lang="de-DE" altLang="de-DE" sz="2000" b="1" dirty="0" smtClean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607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6832" y="187251"/>
            <a:ext cx="7777163" cy="504825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Anfahrt zum Humus- und Erdenwerk der </a:t>
            </a:r>
            <a:r>
              <a:rPr lang="de-DE" altLang="de-DE" dirty="0" err="1" smtClean="0"/>
              <a:t>oar</a:t>
            </a:r>
            <a:endParaRPr lang="de-DE" altLang="de-DE" dirty="0" smtClean="0"/>
          </a:p>
        </p:txBody>
      </p:sp>
      <p:sp>
        <p:nvSpPr>
          <p:cNvPr id="10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73</a:t>
            </a:fld>
            <a:endParaRPr lang="de-DE" altLang="de-DE" sz="1400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36711"/>
            <a:ext cx="4896544" cy="5472013"/>
          </a:xfrm>
          <a:prstGeom prst="rect">
            <a:avLst/>
          </a:prstGeom>
        </p:spPr>
      </p:pic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92080" y="973688"/>
            <a:ext cx="3456384" cy="526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3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Info in eigener Sache</a:t>
            </a: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323528" y="1052513"/>
            <a:ext cx="8437562" cy="5256212"/>
          </a:xfrm>
        </p:spPr>
        <p:txBody>
          <a:bodyPr/>
          <a:lstStyle/>
          <a:p>
            <a:pPr algn="ctr"/>
            <a:endParaRPr lang="de-DE" altLang="de-DE" b="1" dirty="0" smtClean="0">
              <a:solidFill>
                <a:srgbClr val="FF0000"/>
              </a:solidFill>
            </a:endParaRPr>
          </a:p>
          <a:p>
            <a:pPr algn="ctr"/>
            <a:r>
              <a:rPr lang="de-DE" altLang="de-DE" sz="5400" b="1" dirty="0" smtClean="0">
                <a:solidFill>
                  <a:srgbClr val="FF0000"/>
                </a:solidFill>
              </a:rPr>
              <a:t>Wir bitten um</a:t>
            </a:r>
            <a:br>
              <a:rPr lang="de-DE" altLang="de-DE" sz="5400" b="1" dirty="0" smtClean="0">
                <a:solidFill>
                  <a:srgbClr val="FF0000"/>
                </a:solidFill>
              </a:rPr>
            </a:br>
            <a:r>
              <a:rPr lang="de-DE" altLang="de-DE" sz="5400" b="1" dirty="0" smtClean="0">
                <a:solidFill>
                  <a:srgbClr val="FF0000"/>
                </a:solidFill>
              </a:rPr>
              <a:t>Rückgabe der Namenschilder!</a:t>
            </a:r>
          </a:p>
          <a:p>
            <a:pPr algn="ctr"/>
            <a:r>
              <a:rPr lang="de-DE" altLang="de-DE" sz="5400" b="1" dirty="0" smtClean="0">
                <a:solidFill>
                  <a:srgbClr val="FF0000"/>
                </a:solidFill>
              </a:rPr>
              <a:t>Vielen Dank!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74</a:t>
            </a:fld>
            <a:endParaRPr lang="de-DE" altLang="de-DE" sz="1400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740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7076380" cy="504825"/>
          </a:xfrm>
        </p:spPr>
        <p:txBody>
          <a:bodyPr/>
          <a:lstStyle/>
          <a:p>
            <a:pPr eaLnBrk="1" hangingPunct="1"/>
            <a:r>
              <a:rPr lang="de-DE" dirty="0" smtClean="0"/>
              <a:t>TOP 3.1: Bericht des Vorstands (III)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070020"/>
            <a:ext cx="8496944" cy="5183781"/>
          </a:xfrm>
        </p:spPr>
        <p:txBody>
          <a:bodyPr/>
          <a:lstStyle/>
          <a:p>
            <a:pPr marL="0" indent="0">
              <a:spcBef>
                <a:spcPts val="400"/>
              </a:spcBef>
              <a:spcAft>
                <a:spcPts val="0"/>
              </a:spcAft>
              <a:tabLst>
                <a:tab pos="1978025" algn="l"/>
              </a:tabLst>
            </a:pPr>
            <a:endParaRPr lang="de-DE" sz="2000" dirty="0" smtClean="0"/>
          </a:p>
          <a:p>
            <a:pPr marL="0" indent="0">
              <a:spcBef>
                <a:spcPts val="400"/>
              </a:spcBef>
              <a:spcAft>
                <a:spcPts val="0"/>
              </a:spcAft>
              <a:tabLst>
                <a:tab pos="1978025" algn="l"/>
              </a:tabLst>
            </a:pPr>
            <a:r>
              <a:rPr lang="de-DE" sz="2000" dirty="0"/>
              <a:t>Inhalte der Vorstandssitzungen waren im Wesentlichen folgende </a:t>
            </a:r>
            <a:r>
              <a:rPr lang="de-DE" sz="2000" dirty="0" smtClean="0"/>
              <a:t>Themen (… Fortsetzung):</a:t>
            </a:r>
            <a:endParaRPr lang="de-DE" sz="2000" dirty="0"/>
          </a:p>
          <a:p>
            <a:pPr eaLnBrk="1" hangingPunct="1">
              <a:lnSpc>
                <a:spcPct val="85000"/>
              </a:lnSpc>
              <a:spcBef>
                <a:spcPts val="1200"/>
              </a:spcBef>
              <a:buClr>
                <a:schemeClr val="bg2"/>
              </a:buClr>
              <a:buSzPct val="140000"/>
              <a:buFont typeface="Wingdings" panose="05000000000000000000" pitchFamily="2" charset="2"/>
              <a:buChar char="Ø"/>
              <a:defRPr/>
            </a:pPr>
            <a:r>
              <a:rPr lang="de-DE" sz="2000" b="1" dirty="0" smtClean="0">
                <a:cs typeface="Times New Roman" pitchFamily="18" charset="0"/>
              </a:rPr>
              <a:t>Vorbereitung Fachtagung und Mitgliederversammlung des </a:t>
            </a:r>
            <a:br>
              <a:rPr lang="de-DE" sz="2000" b="1" dirty="0" smtClean="0">
                <a:cs typeface="Times New Roman" pitchFamily="18" charset="0"/>
              </a:rPr>
            </a:br>
            <a:r>
              <a:rPr lang="de-DE" sz="2000" b="1" dirty="0" smtClean="0">
                <a:cs typeface="Times New Roman" pitchFamily="18" charset="0"/>
              </a:rPr>
              <a:t>VHE-Nord 2024 in Kiel </a:t>
            </a:r>
            <a:br>
              <a:rPr lang="de-DE" sz="2000" b="1" dirty="0" smtClean="0">
                <a:cs typeface="Times New Roman" pitchFamily="18" charset="0"/>
              </a:rPr>
            </a:br>
            <a:r>
              <a:rPr lang="de-DE" sz="2000" dirty="0" smtClean="0">
                <a:cs typeface="Times New Roman" pitchFamily="18" charset="0"/>
              </a:rPr>
              <a:t>(u.a. Finanzen (Jahresabschluss 2023 und Plan 2025), anstehende Veränderungen in den Vereinsämtern, potenzielle Kandidaten für eine Nachfolge </a:t>
            </a:r>
            <a:r>
              <a:rPr lang="de-DE" sz="2000" dirty="0" err="1" smtClean="0">
                <a:cs typeface="Times New Roman" pitchFamily="18" charset="0"/>
              </a:rPr>
              <a:t>be</a:t>
            </a:r>
            <a:r>
              <a:rPr lang="de-DE" sz="2000" dirty="0" smtClean="0">
                <a:cs typeface="Times New Roman" pitchFamily="18" charset="0"/>
              </a:rPr>
              <a:t>- und ansprechen und Wahlvorschläge formulieren)</a:t>
            </a:r>
          </a:p>
          <a:p>
            <a:pPr eaLnBrk="1" hangingPunct="1">
              <a:lnSpc>
                <a:spcPct val="85000"/>
              </a:lnSpc>
              <a:spcBef>
                <a:spcPts val="1200"/>
              </a:spcBef>
              <a:buClr>
                <a:schemeClr val="bg2"/>
              </a:buClr>
              <a:buSzPct val="140000"/>
              <a:buFont typeface="Wingdings" panose="05000000000000000000" pitchFamily="2" charset="2"/>
              <a:buChar char="Ø"/>
              <a:defRPr/>
            </a:pPr>
            <a:r>
              <a:rPr lang="de-DE" sz="2000" b="1" dirty="0">
                <a:cs typeface="Times New Roman" pitchFamily="18" charset="0"/>
              </a:rPr>
              <a:t>Beschlüsse </a:t>
            </a:r>
            <a:r>
              <a:rPr lang="de-DE" sz="2000" b="1" dirty="0" smtClean="0">
                <a:cs typeface="Times New Roman" pitchFamily="18" charset="0"/>
              </a:rPr>
              <a:t>zu Mitgliederangelegenheiten </a:t>
            </a:r>
            <a:br>
              <a:rPr lang="de-DE" sz="2000" b="1" dirty="0" smtClean="0">
                <a:cs typeface="Times New Roman" pitchFamily="18" charset="0"/>
              </a:rPr>
            </a:br>
            <a:r>
              <a:rPr lang="de-DE" sz="2000" dirty="0" smtClean="0">
                <a:cs typeface="Times New Roman" pitchFamily="18" charset="0"/>
              </a:rPr>
              <a:t>(eingegangene Mitgliedsanträge, Statusfragen u. ä.)</a:t>
            </a:r>
          </a:p>
          <a:p>
            <a:pPr eaLnBrk="1" hangingPunct="1">
              <a:lnSpc>
                <a:spcPct val="85000"/>
              </a:lnSpc>
              <a:spcBef>
                <a:spcPts val="1200"/>
              </a:spcBef>
              <a:buClr>
                <a:schemeClr val="bg2"/>
              </a:buClr>
              <a:buSzPct val="140000"/>
              <a:buFont typeface="Wingdings" panose="05000000000000000000" pitchFamily="2" charset="2"/>
              <a:buChar char="Ø"/>
              <a:defRPr/>
            </a:pPr>
            <a:endParaRPr lang="de-DE" sz="2000" dirty="0">
              <a:cs typeface="Times New Roman" pitchFamily="18" charset="0"/>
            </a:endParaRPr>
          </a:p>
          <a:p>
            <a:pPr eaLnBrk="1" hangingPunct="1">
              <a:lnSpc>
                <a:spcPct val="85000"/>
              </a:lnSpc>
              <a:spcBef>
                <a:spcPts val="1200"/>
              </a:spcBef>
              <a:buClr>
                <a:schemeClr val="bg2"/>
              </a:buClr>
              <a:buSzPct val="140000"/>
              <a:buFont typeface="Wingdings" panose="05000000000000000000" pitchFamily="2" charset="2"/>
              <a:buChar char="Ø"/>
              <a:defRPr/>
            </a:pPr>
            <a:endParaRPr lang="de-DE" sz="2000" dirty="0">
              <a:cs typeface="Times New Roman" pitchFamily="18" charset="0"/>
            </a:endParaRPr>
          </a:p>
          <a:p>
            <a:pPr eaLnBrk="1" hangingPunct="1">
              <a:lnSpc>
                <a:spcPct val="85000"/>
              </a:lnSpc>
              <a:spcBef>
                <a:spcPts val="1200"/>
              </a:spcBef>
              <a:buClr>
                <a:schemeClr val="bg2"/>
              </a:buClr>
              <a:buSzPct val="140000"/>
              <a:buFont typeface="Wingdings" panose="05000000000000000000" pitchFamily="2" charset="2"/>
              <a:buChar char="Ø"/>
              <a:defRPr/>
            </a:pPr>
            <a:r>
              <a:rPr lang="de-DE" sz="2000" b="1" dirty="0">
                <a:cs typeface="Times New Roman" pitchFamily="18" charset="0"/>
              </a:rPr>
              <a:t>Verhaltenskodex Regionale Gütegemeinschaften und </a:t>
            </a:r>
            <a:r>
              <a:rPr lang="de-DE" sz="2000" b="1" dirty="0" err="1">
                <a:cs typeface="Times New Roman" pitchFamily="18" charset="0"/>
              </a:rPr>
              <a:t>VHE‘s</a:t>
            </a:r>
            <a:endParaRPr lang="de-DE" sz="2000" b="1" dirty="0">
              <a:cs typeface="Times New Roman" pitchFamily="18" charset="0"/>
            </a:endParaRPr>
          </a:p>
          <a:p>
            <a:pPr eaLnBrk="1" hangingPunct="1">
              <a:lnSpc>
                <a:spcPct val="85000"/>
              </a:lnSpc>
              <a:spcBef>
                <a:spcPts val="1200"/>
              </a:spcBef>
              <a:buClr>
                <a:schemeClr val="bg2"/>
              </a:buClr>
              <a:buSzPct val="140000"/>
              <a:buFont typeface="Wingdings" panose="05000000000000000000" pitchFamily="2" charset="2"/>
              <a:buChar char="Ø"/>
              <a:defRPr/>
            </a:pPr>
            <a:r>
              <a:rPr lang="de-DE" sz="2000" b="1" dirty="0">
                <a:cs typeface="Times New Roman" pitchFamily="18" charset="0"/>
              </a:rPr>
              <a:t>Engere Verbändezusammenarbeit  </a:t>
            </a:r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de-DE" altLang="de-DE" sz="1400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50914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7004372" cy="504825"/>
          </a:xfrm>
        </p:spPr>
        <p:txBody>
          <a:bodyPr/>
          <a:lstStyle/>
          <a:p>
            <a:pPr eaLnBrk="1" hangingPunct="1"/>
            <a:r>
              <a:rPr lang="de-DE" dirty="0"/>
              <a:t>TOP </a:t>
            </a:r>
            <a:r>
              <a:rPr lang="de-DE" dirty="0" smtClean="0"/>
              <a:t>3.1 </a:t>
            </a:r>
            <a:r>
              <a:rPr lang="de-DE" dirty="0"/>
              <a:t>Bericht des </a:t>
            </a:r>
            <a:r>
              <a:rPr lang="de-DE" dirty="0" smtClean="0"/>
              <a:t>Vorstands (IV)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24945"/>
            <a:ext cx="8496944" cy="4824336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ts val="1200"/>
              </a:spcBef>
              <a:buClr>
                <a:schemeClr val="bg2"/>
              </a:buClr>
              <a:buSzPct val="140000"/>
              <a:buFont typeface="Wingdings" panose="05000000000000000000" pitchFamily="2" charset="2"/>
              <a:buChar char="Ø"/>
              <a:defRPr/>
            </a:pPr>
            <a:endParaRPr lang="de-DE" sz="500" b="1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5000"/>
              </a:lnSpc>
              <a:spcBef>
                <a:spcPts val="1200"/>
              </a:spcBef>
              <a:buClr>
                <a:schemeClr val="bg2"/>
              </a:buClr>
              <a:buSzPct val="100000"/>
              <a:defRPr/>
            </a:pPr>
            <a:endParaRPr lang="de-DE" sz="1000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5000"/>
              </a:lnSpc>
              <a:spcBef>
                <a:spcPts val="1200"/>
              </a:spcBef>
              <a:buClr>
                <a:schemeClr val="bg2"/>
              </a:buClr>
              <a:buSzPct val="140000"/>
              <a:defRPr/>
            </a:pPr>
            <a:r>
              <a:rPr lang="de-DE" sz="2000" b="1" u="sng" dirty="0">
                <a:cs typeface="Times New Roman" pitchFamily="18" charset="0"/>
              </a:rPr>
              <a:t>Behandlung fachlicher und rechtlicher Themen:</a:t>
            </a:r>
          </a:p>
          <a:p>
            <a:pPr marL="0" indent="0" eaLnBrk="1" hangingPunct="1">
              <a:lnSpc>
                <a:spcPct val="85000"/>
              </a:lnSpc>
              <a:spcBef>
                <a:spcPts val="1200"/>
              </a:spcBef>
              <a:buClr>
                <a:schemeClr val="bg2"/>
              </a:buClr>
              <a:buSzPct val="140000"/>
              <a:defRPr/>
            </a:pPr>
            <a:endParaRPr lang="de-DE" sz="600" b="1" dirty="0">
              <a:cs typeface="Times New Roman" pitchFamily="18" charset="0"/>
            </a:endParaRPr>
          </a:p>
          <a:p>
            <a:pPr lvl="0" eaLnBrk="1" hangingPunct="1">
              <a:lnSpc>
                <a:spcPct val="85000"/>
              </a:lnSpc>
              <a:spcBef>
                <a:spcPts val="1200"/>
              </a:spcBef>
              <a:buClr>
                <a:srgbClr val="808080"/>
              </a:buClr>
              <a:buSzPct val="140000"/>
              <a:buFont typeface="Wingdings" panose="05000000000000000000" pitchFamily="2" charset="2"/>
              <a:buChar char="Ø"/>
              <a:defRPr/>
            </a:pPr>
            <a:r>
              <a:rPr lang="de-DE" sz="2000" b="1" dirty="0" smtClean="0">
                <a:cs typeface="Times New Roman" pitchFamily="18" charset="0"/>
              </a:rPr>
              <a:t>§ 2a novellierte BioAbfV -&gt; erste Erfahrungen, Standpunkt des VHE-Nord e.V.</a:t>
            </a:r>
          </a:p>
          <a:p>
            <a:pPr eaLnBrk="1" hangingPunct="1">
              <a:lnSpc>
                <a:spcPct val="85000"/>
              </a:lnSpc>
              <a:spcBef>
                <a:spcPts val="1200"/>
              </a:spcBef>
              <a:buClr>
                <a:schemeClr val="bg2"/>
              </a:buClr>
              <a:buSzPct val="140000"/>
              <a:buFont typeface="Wingdings" panose="05000000000000000000" pitchFamily="2" charset="2"/>
              <a:buChar char="Ø"/>
              <a:defRPr/>
            </a:pPr>
            <a:r>
              <a:rPr lang="de-DE" sz="2000" b="1" dirty="0" smtClean="0">
                <a:cs typeface="Times New Roman" pitchFamily="18" charset="0"/>
              </a:rPr>
              <a:t>TA Luft und unterschiedlicher Umgang in den Bundesländern mit der Verordnung, auch zur Frage offene oder geschlossene Anlage bei Biogutbehandlung</a:t>
            </a:r>
          </a:p>
          <a:p>
            <a:pPr eaLnBrk="1" hangingPunct="1">
              <a:lnSpc>
                <a:spcPct val="85000"/>
              </a:lnSpc>
              <a:spcBef>
                <a:spcPts val="1200"/>
              </a:spcBef>
              <a:buClr>
                <a:schemeClr val="bg2"/>
              </a:buClr>
              <a:buSzPct val="140000"/>
              <a:buFont typeface="Wingdings" panose="05000000000000000000" pitchFamily="2" charset="2"/>
              <a:buChar char="Ø"/>
              <a:defRPr/>
            </a:pPr>
            <a:r>
              <a:rPr lang="de-DE" sz="2000" b="1" dirty="0" smtClean="0">
                <a:cs typeface="Times New Roman" pitchFamily="18" charset="0"/>
              </a:rPr>
              <a:t>Pflanzenkohle – ein Thema?</a:t>
            </a:r>
          </a:p>
          <a:p>
            <a:pPr eaLnBrk="1" hangingPunct="1">
              <a:lnSpc>
                <a:spcPct val="85000"/>
              </a:lnSpc>
              <a:spcBef>
                <a:spcPts val="1200"/>
              </a:spcBef>
              <a:buClr>
                <a:schemeClr val="bg2"/>
              </a:buClr>
              <a:buSzPct val="140000"/>
              <a:buFont typeface="Wingdings" panose="05000000000000000000" pitchFamily="2" charset="2"/>
              <a:buChar char="Ø"/>
              <a:defRPr/>
            </a:pPr>
            <a:r>
              <a:rPr lang="de-DE" sz="2000" b="1" dirty="0" smtClean="0">
                <a:cs typeface="Times New Roman" pitchFamily="18" charset="0"/>
              </a:rPr>
              <a:t>CO</a:t>
            </a:r>
            <a:r>
              <a:rPr lang="de-DE" sz="2000" b="1" baseline="-25000" dirty="0" smtClean="0">
                <a:cs typeface="Times New Roman" pitchFamily="18" charset="0"/>
              </a:rPr>
              <a:t>2</a:t>
            </a:r>
            <a:r>
              <a:rPr lang="de-DE" sz="2000" b="1" dirty="0" smtClean="0">
                <a:cs typeface="Times New Roman" pitchFamily="18" charset="0"/>
              </a:rPr>
              <a:t>-Abgabe bei Verbrennungsanlagen -&gt; Auswirkungen bei Siebüberläufen</a:t>
            </a:r>
            <a:endParaRPr lang="de-DE" sz="2000" b="1" dirty="0">
              <a:cs typeface="Times New Roman" pitchFamily="18" charset="0"/>
            </a:endParaRPr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60432" y="6235452"/>
            <a:ext cx="443824" cy="43204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fld id="{441B7192-4A87-4A1D-AE4B-AAA6E2E79647}" type="slidenum">
              <a:rPr lang="de-DE" altLang="de-DE" sz="140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de-DE" altLang="de-DE" sz="1400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411413" y="6308725"/>
            <a:ext cx="4032795" cy="5762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36. Mitgliederversammlung des VHE-Nord e.V. am 14.06.2024 in der </a:t>
            </a:r>
            <a:r>
              <a:rPr lang="de-DE" dirty="0" err="1" smtClean="0"/>
              <a:t>Wunderino</a:t>
            </a:r>
            <a:r>
              <a:rPr lang="de-DE" dirty="0" smtClean="0"/>
              <a:t> Arena Kiel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3112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7022</Words>
  <Application>Microsoft Office PowerPoint</Application>
  <PresentationFormat>Bildschirmpräsentation (4:3)</PresentationFormat>
  <Paragraphs>1028</Paragraphs>
  <Slides>74</Slides>
  <Notes>74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74</vt:i4>
      </vt:variant>
    </vt:vector>
  </HeadingPairs>
  <TitlesOfParts>
    <vt:vector size="80" baseType="lpstr">
      <vt:lpstr>Arial</vt:lpstr>
      <vt:lpstr>Calibri</vt:lpstr>
      <vt:lpstr>Symbol</vt:lpstr>
      <vt:lpstr>Times New Roman</vt:lpstr>
      <vt:lpstr>Wingdings</vt:lpstr>
      <vt:lpstr>1_Standarddesign</vt:lpstr>
      <vt:lpstr>PowerPoint-Präsentation</vt:lpstr>
      <vt:lpstr>Tagesordnung zur 35. Mitgliederversammlung</vt:lpstr>
      <vt:lpstr>Organisatorischer Ablauf</vt:lpstr>
      <vt:lpstr>TOP 2 Protokoll der 35. Mitgliederversammlung</vt:lpstr>
      <vt:lpstr>TOP 3 Berichtspunkte</vt:lpstr>
      <vt:lpstr>TOP 3.1 Bericht des Vorstands (I)</vt:lpstr>
      <vt:lpstr>TOP 3.1: Bericht des Vorstands (II)</vt:lpstr>
      <vt:lpstr>TOP 3.1: Bericht des Vorstands (III)</vt:lpstr>
      <vt:lpstr>TOP 3.1 Bericht des Vorstands (IV)</vt:lpstr>
      <vt:lpstr>TOP 3.1 Bericht der Geschäftsführung (I)</vt:lpstr>
      <vt:lpstr>TOP 3.1 Bericht der Geschäftsführung (II)</vt:lpstr>
      <vt:lpstr>TOP 3.1 Bericht der Geschäftsführung (III)</vt:lpstr>
      <vt:lpstr>TOP 3.1 Bericht der Geschäftsführung (IV)</vt:lpstr>
      <vt:lpstr>TOP 3.1 Bericht der Geschäftsführung (V)</vt:lpstr>
      <vt:lpstr>TOP 3.1 Bericht der Geschäftsführung (VI)</vt:lpstr>
      <vt:lpstr>TOP 3.1 Bericht der Geschäftsführung (VII)</vt:lpstr>
      <vt:lpstr>TOP 3.1 Bericht der Geschäftsführung (VIII)</vt:lpstr>
      <vt:lpstr>TOP 3.1 Bericht der Geschäftsführung (IX)</vt:lpstr>
      <vt:lpstr>TOP 3.1 Bericht der Geschäftsführung (X)</vt:lpstr>
      <vt:lpstr>TOP 3.1 Bericht der Geschäftsführung (XI)</vt:lpstr>
      <vt:lpstr>TOP 3.1 Bericht der Geschäftsführung (XII)</vt:lpstr>
      <vt:lpstr>TOP 3.2 Bericht aus den Arbeitskreisen (I)</vt:lpstr>
      <vt:lpstr>TOP 3.2 Bericht aus den Arbeitskreisen (II)</vt:lpstr>
      <vt:lpstr>TOP 3.2 Bericht aus den Arbeitskreisen (III)</vt:lpstr>
      <vt:lpstr>TOP 3.2 Bericht aus den Arbeitskreisen (IV)</vt:lpstr>
      <vt:lpstr>TOP 3.2: Bericht aus den Arbeitskreisen (V)</vt:lpstr>
      <vt:lpstr>TOP 3.2 Bericht aus den Arbeitskreisen (VI)</vt:lpstr>
      <vt:lpstr>TOP 3.3 Bericht Aktivitäten BGK (I)</vt:lpstr>
      <vt:lpstr>TOP 3.3 Bericht Aktivitäten BGK (II)</vt:lpstr>
      <vt:lpstr>TOP 4 Haushaltsabschluss 2023</vt:lpstr>
      <vt:lpstr>  </vt:lpstr>
      <vt:lpstr>TOP 4.1 Haushaltsabschluss 2023 (II) –  Erläuterungen Einnahmenseite</vt:lpstr>
      <vt:lpstr>TOP 4.1 Haushaltsabschluss 2023 (III) –   Erläuterungen Einnahmenseite</vt:lpstr>
      <vt:lpstr>  </vt:lpstr>
      <vt:lpstr>TOP 4.1 Haushaltsabschluss 2023 (V) –  Erläuterungen Ausgabenseite</vt:lpstr>
      <vt:lpstr>TOP 4.1 Haushaltsabschluss 2023 (VI) –  Erläuterungen Ausgabenseite</vt:lpstr>
      <vt:lpstr>TOP 4.1 Haushaltsabschluss 2023 (VII) –  Erläuterungen Ausgabenseite</vt:lpstr>
      <vt:lpstr>TOP 4.1: Haushaltsabschluss 2023 (VIII) –  Erläuterungen Ausgabenseite</vt:lpstr>
      <vt:lpstr>TOP 4.1: Haushaltsabschluss 2023 (IX) –  Erläuterungen Ausgabenseite</vt:lpstr>
      <vt:lpstr>TOP 4.2 Haushaltsabschluss 2023 (X) –  Bericht der Rechnungsprüfer</vt:lpstr>
      <vt:lpstr>TOP 5 Haushaltsplan 2025</vt:lpstr>
      <vt:lpstr>TOP 5 Haushaltsplan 2025 (I) – Einnahmen</vt:lpstr>
      <vt:lpstr>TOP 5: Haushaltsplan 2025 (II) –  Erläuterungen Einnahmenseite</vt:lpstr>
      <vt:lpstr>TOP 5 Haushaltsplan 2025 (III) – Ausgaben</vt:lpstr>
      <vt:lpstr>TOP 5 Haushaltsplan 2025 (IV) –  Erläuterungen Ausgabenseite</vt:lpstr>
      <vt:lpstr>TOP 5 Haushaltsplan 2025 (V) –  Erläuterungen Ausgabenseite</vt:lpstr>
      <vt:lpstr>TOP 5 Haushaltsplan 2025 (VI) –  Erläuterungen Ausgabenseite</vt:lpstr>
      <vt:lpstr>TOP 5 Haushaltsplan 2025 (VII) –  Erläuterungen Ausgabenseite</vt:lpstr>
      <vt:lpstr>TOP 6 Personalien</vt:lpstr>
      <vt:lpstr>TOP 6 Personalien</vt:lpstr>
      <vt:lpstr>TOP 6.1 Wahl eines Rechnungsprüfers (I)</vt:lpstr>
      <vt:lpstr>TOP 6.1 Wahl eines Rechnungsprüfers (II)</vt:lpstr>
      <vt:lpstr>TOP 6.2 Wahlen zum Vorstand (I)</vt:lpstr>
      <vt:lpstr>TOP 6.2 Wahlen zum Vorstand (II)</vt:lpstr>
      <vt:lpstr>TOP 6.2 Wahlen zum Vorstand (III)</vt:lpstr>
      <vt:lpstr>TOP 6.2 Wahlen zum Vorstand (IV)</vt:lpstr>
      <vt:lpstr>TOP 6.3 Wahl der/des Vorsitzenden und der    beiden Stellvertreter/innen (I)</vt:lpstr>
      <vt:lpstr>TOP 6.3 Wahl der/des Vorsitzenden und der    beiden Stellvertreter/innen (I)</vt:lpstr>
      <vt:lpstr>TOP 6 Personalien - Verabschiedungen</vt:lpstr>
      <vt:lpstr>TOP 6 Personalien - Verabschiedungen</vt:lpstr>
      <vt:lpstr>TOP 6 Personalien - Verabschiedungen</vt:lpstr>
      <vt:lpstr>TOP 6 Personalien - Verabschiedungen</vt:lpstr>
      <vt:lpstr>TOP 6 Personalien - Verabschiedungen</vt:lpstr>
      <vt:lpstr>TOP 6 Personalien - Verabschiedungen</vt:lpstr>
      <vt:lpstr>TOP 7 Möglichkeit der Kurzvorstellung</vt:lpstr>
      <vt:lpstr>TOP 7 Möglichkeit der Kurzvorstellung</vt:lpstr>
      <vt:lpstr>TOP 8 Verschiedenes</vt:lpstr>
      <vt:lpstr>TOP 8 Verschiedenes</vt:lpstr>
      <vt:lpstr>TOP 9 Termine</vt:lpstr>
      <vt:lpstr>TOP 9 Termine (I) als Auswahl</vt:lpstr>
      <vt:lpstr>TOP 9 Termine (II) als Auswahl</vt:lpstr>
      <vt:lpstr>Weiterer organisatorischer Ablauf</vt:lpstr>
      <vt:lpstr>Anfahrt zum Humus- und Erdenwerk der oar</vt:lpstr>
      <vt:lpstr>Info in eigener Sache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Jens</dc:creator>
  <cp:lastModifiedBy>Ulf Meyer zu Westerhausen</cp:lastModifiedBy>
  <cp:revision>1584</cp:revision>
  <cp:lastPrinted>2023-06-13T17:31:09Z</cp:lastPrinted>
  <dcterms:created xsi:type="dcterms:W3CDTF">2011-10-13T17:03:59Z</dcterms:created>
  <dcterms:modified xsi:type="dcterms:W3CDTF">2024-06-11T07:28:50Z</dcterms:modified>
</cp:coreProperties>
</file>